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6"/>
  </p:notesMasterIdLst>
  <p:handoutMasterIdLst>
    <p:handoutMasterId r:id="rId27"/>
  </p:handoutMasterIdLst>
  <p:sldIdLst>
    <p:sldId id="446" r:id="rId5"/>
    <p:sldId id="460" r:id="rId6"/>
    <p:sldId id="450" r:id="rId7"/>
    <p:sldId id="465" r:id="rId8"/>
    <p:sldId id="451" r:id="rId9"/>
    <p:sldId id="466" r:id="rId10"/>
    <p:sldId id="452" r:id="rId11"/>
    <p:sldId id="453" r:id="rId12"/>
    <p:sldId id="454" r:id="rId13"/>
    <p:sldId id="464" r:id="rId14"/>
    <p:sldId id="455" r:id="rId15"/>
    <p:sldId id="470" r:id="rId16"/>
    <p:sldId id="471" r:id="rId17"/>
    <p:sldId id="456" r:id="rId18"/>
    <p:sldId id="457" r:id="rId19"/>
    <p:sldId id="458" r:id="rId20"/>
    <p:sldId id="468" r:id="rId21"/>
    <p:sldId id="469" r:id="rId22"/>
    <p:sldId id="467" r:id="rId23"/>
    <p:sldId id="461" r:id="rId24"/>
    <p:sldId id="4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7F7F7F"/>
    <a:srgbClr val="FBFBFB"/>
    <a:srgbClr val="3A3A3A"/>
    <a:srgbClr val="A9A9A9"/>
    <a:srgbClr val="BBBBBB"/>
    <a:srgbClr val="29282D"/>
    <a:srgbClr val="B38F6A"/>
    <a:srgbClr val="D75078"/>
    <a:srgbClr val="8C58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85" d="100"/>
          <a:sy n="85" d="100"/>
        </p:scale>
        <p:origin x="614" y="6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pPr/>
              <a:t>6/2/2022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pPr/>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pPr/>
              <a:t>6/2/2022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pPr/>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pPr/>
              <a:t>1</a:t>
            </a:fld>
            <a:endParaRPr lang="en-US" dirty="0"/>
          </a:p>
        </p:txBody>
      </p:sp>
    </p:spTree>
    <p:extLst>
      <p:ext uri="{BB962C8B-B14F-4D97-AF65-F5344CB8AC3E}">
        <p14:creationId xmlns:p14="http://schemas.microsoft.com/office/powerpoint/2010/main" val="363195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2819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8128143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6/2/2022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6/2/2022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 id="2147483732" r:id="rId3"/>
    <p:sldLayoutId id="2147483733" r:id="rId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6/2/2022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6/2/2022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9" name="Picture 8" descr="A picture containing indoor, electronics&#10;&#10;Description automatically generated">
            <a:extLst>
              <a:ext uri="{FF2B5EF4-FFF2-40B4-BE49-F238E27FC236}">
                <a16:creationId xmlns:a16="http://schemas.microsoft.com/office/drawing/2014/main" id="{BFEF52F6-CB25-420D-A9A7-FC02FB787636}"/>
              </a:ext>
            </a:extLst>
          </p:cNvPr>
          <p:cNvPicPr>
            <a:picLocks noChangeAspect="1"/>
          </p:cNvPicPr>
          <p:nvPr/>
        </p:nvPicPr>
        <p:blipFill>
          <a:blip r:embed="rId3"/>
          <a:stretch>
            <a:fillRect/>
          </a:stretch>
        </p:blipFill>
        <p:spPr>
          <a:xfrm>
            <a:off x="4304523" y="942392"/>
            <a:ext cx="7887477" cy="5915608"/>
          </a:xfrm>
          <a:prstGeom prst="rect">
            <a:avLst/>
          </a:prstGeom>
        </p:spPr>
      </p:pic>
      <p:pic>
        <p:nvPicPr>
          <p:cNvPr id="15" name="Picture 14" descr="Shape&#10;&#10;Description automatically generated">
            <a:extLst>
              <a:ext uri="{FF2B5EF4-FFF2-40B4-BE49-F238E27FC236}">
                <a16:creationId xmlns:a16="http://schemas.microsoft.com/office/drawing/2014/main" id="{8D299703-90C6-49BF-9ACD-699B32E0BEE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838" r="16195" b="47419"/>
          <a:stretch/>
        </p:blipFill>
        <p:spPr>
          <a:xfrm rot="21366427">
            <a:off x="-195421" y="4737192"/>
            <a:ext cx="12487781" cy="2566609"/>
          </a:xfrm>
          <a:prstGeom prst="rect">
            <a:avLst/>
          </a:prstGeom>
        </p:spPr>
      </p:pic>
      <p:sp>
        <p:nvSpPr>
          <p:cNvPr id="10" name="TextBox 9">
            <a:extLst>
              <a:ext uri="{FF2B5EF4-FFF2-40B4-BE49-F238E27FC236}">
                <a16:creationId xmlns:a16="http://schemas.microsoft.com/office/drawing/2014/main" id="{2C02C1C2-7588-4583-8246-5C8A600D1E9F}"/>
              </a:ext>
            </a:extLst>
          </p:cNvPr>
          <p:cNvSpPr txBox="1"/>
          <p:nvPr/>
        </p:nvSpPr>
        <p:spPr>
          <a:xfrm>
            <a:off x="842682" y="1685702"/>
            <a:ext cx="6096000" cy="1897955"/>
          </a:xfrm>
          <a:prstGeom prst="rect">
            <a:avLst/>
          </a:prstGeom>
          <a:noFill/>
        </p:spPr>
        <p:txBody>
          <a:bodyPr wrap="square" rtlCol="0">
            <a:spAutoFit/>
          </a:bodyPr>
          <a:lstStyle/>
          <a:p>
            <a:pPr marL="706755" marR="671830">
              <a:spcBef>
                <a:spcPts val="415"/>
              </a:spcBef>
              <a:spcAft>
                <a:spcPts val="0"/>
              </a:spcAft>
            </a:pPr>
            <a:r>
              <a:rPr lang="en-US" sz="4800" b="1" dirty="0">
                <a:solidFill>
                  <a:srgbClr val="3A3A3A"/>
                </a:solidFill>
                <a:effectLst/>
                <a:ea typeface="Lato" panose="020F0502020204030203" pitchFamily="34" charset="0"/>
                <a:cs typeface="Lato" panose="020F0502020204030203" pitchFamily="34" charset="0"/>
              </a:rPr>
              <a:t>Crime rate prediction</a:t>
            </a:r>
            <a:endParaRPr lang="en-US" sz="4800" b="1" spc="5" dirty="0">
              <a:solidFill>
                <a:srgbClr val="3A3A3A"/>
              </a:solidFill>
              <a:effectLst/>
              <a:ea typeface="Lato" panose="020F0502020204030203" pitchFamily="34" charset="0"/>
              <a:cs typeface="Lato" panose="020F0502020204030203" pitchFamily="34" charset="0"/>
            </a:endParaRPr>
          </a:p>
          <a:p>
            <a:pPr marL="706755" marR="671830">
              <a:spcBef>
                <a:spcPts val="415"/>
              </a:spcBef>
              <a:spcAft>
                <a:spcPts val="0"/>
              </a:spcAft>
            </a:pPr>
            <a:r>
              <a:rPr lang="en-US" b="1" dirty="0">
                <a:solidFill>
                  <a:srgbClr val="3A3A3A"/>
                </a:solidFill>
                <a:effectLst/>
                <a:ea typeface="Lato" panose="020F0502020204030203" pitchFamily="34" charset="0"/>
                <a:cs typeface="Lato" panose="020F0502020204030203" pitchFamily="34" charset="0"/>
              </a:rPr>
              <a:t>using</a:t>
            </a:r>
            <a:r>
              <a:rPr lang="en-US" b="1" spc="-15" dirty="0">
                <a:solidFill>
                  <a:srgbClr val="3A3A3A"/>
                </a:solidFill>
                <a:effectLst/>
                <a:ea typeface="Lato" panose="020F0502020204030203" pitchFamily="34" charset="0"/>
                <a:cs typeface="Lato" panose="020F0502020204030203" pitchFamily="34" charset="0"/>
              </a:rPr>
              <a:t> </a:t>
            </a:r>
            <a:r>
              <a:rPr lang="en-US" b="1" dirty="0">
                <a:solidFill>
                  <a:srgbClr val="3A3A3A"/>
                </a:solidFill>
                <a:effectLst/>
                <a:ea typeface="Lato" panose="020F0502020204030203" pitchFamily="34" charset="0"/>
                <a:cs typeface="Lato" panose="020F0502020204030203" pitchFamily="34" charset="0"/>
              </a:rPr>
              <a:t>K Nearest Neighbor.</a:t>
            </a:r>
          </a:p>
        </p:txBody>
      </p:sp>
      <p:pic>
        <p:nvPicPr>
          <p:cNvPr id="13" name="Picture 12" descr="A picture containing logo&#10;&#10;Description automatically generated">
            <a:extLst>
              <a:ext uri="{FF2B5EF4-FFF2-40B4-BE49-F238E27FC236}">
                <a16:creationId xmlns:a16="http://schemas.microsoft.com/office/drawing/2014/main" id="{F979A3D1-D062-4429-83EB-2CD6189BF2E9}"/>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1540654" y="707306"/>
            <a:ext cx="992608" cy="992708"/>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6" name="Picture 2" descr="Introduction to k-Nearest Neighbors (kNN) Algorithm | by Rajvi Shah |  Artificial Intelligence in Plain English">
            <a:extLst>
              <a:ext uri="{FF2B5EF4-FFF2-40B4-BE49-F238E27FC236}">
                <a16:creationId xmlns:a16="http://schemas.microsoft.com/office/drawing/2014/main" id="{BF58EECB-7988-4490-BC91-A73296D39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620" y="1470590"/>
            <a:ext cx="7178759" cy="3916820"/>
          </a:xfrm>
          <a:prstGeom prst="rect">
            <a:avLst/>
          </a:prstGeom>
          <a:noFill/>
          <a:ln w="76200">
            <a:solidFill>
              <a:srgbClr val="7F7F7F"/>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1EE2055-E5C8-4C06-A28F-24323F36A5F9}"/>
              </a:ext>
            </a:extLst>
          </p:cNvPr>
          <p:cNvSpPr txBox="1"/>
          <p:nvPr/>
        </p:nvSpPr>
        <p:spPr>
          <a:xfrm>
            <a:off x="3344285" y="5938183"/>
            <a:ext cx="5503430" cy="646331"/>
          </a:xfrm>
          <a:prstGeom prst="rect">
            <a:avLst/>
          </a:prstGeom>
          <a:noFill/>
        </p:spPr>
        <p:txBody>
          <a:bodyPr wrap="none" rtlCol="0">
            <a:spAutoFit/>
          </a:bodyPr>
          <a:lstStyle/>
          <a:p>
            <a:r>
              <a:rPr lang="en-US" sz="3600" b="1" dirty="0"/>
              <a:t>Classification using KNN</a:t>
            </a:r>
          </a:p>
        </p:txBody>
      </p:sp>
    </p:spTree>
    <p:extLst>
      <p:ext uri="{BB962C8B-B14F-4D97-AF65-F5344CB8AC3E}">
        <p14:creationId xmlns:p14="http://schemas.microsoft.com/office/powerpoint/2010/main" val="396719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44EABA-83D5-4BB3-8B81-BDBA51ED65FF}"/>
              </a:ext>
            </a:extLst>
          </p:cNvPr>
          <p:cNvSpPr txBox="1"/>
          <p:nvPr/>
        </p:nvSpPr>
        <p:spPr>
          <a:xfrm>
            <a:off x="986118" y="1436185"/>
            <a:ext cx="3052246" cy="646331"/>
          </a:xfrm>
          <a:prstGeom prst="rect">
            <a:avLst/>
          </a:prstGeom>
          <a:noFill/>
        </p:spPr>
        <p:txBody>
          <a:bodyPr wrap="none" rtlCol="0">
            <a:spAutoFit/>
          </a:bodyPr>
          <a:lstStyle/>
          <a:p>
            <a:r>
              <a:rPr lang="en-US" sz="3600" b="1" dirty="0"/>
              <a:t>KNN (contd.)</a:t>
            </a:r>
          </a:p>
        </p:txBody>
      </p:sp>
      <p:sp>
        <p:nvSpPr>
          <p:cNvPr id="7" name="TextBox 6">
            <a:extLst>
              <a:ext uri="{FF2B5EF4-FFF2-40B4-BE49-F238E27FC236}">
                <a16:creationId xmlns:a16="http://schemas.microsoft.com/office/drawing/2014/main" id="{FFAE5CBA-38EB-4859-8844-DDBA0A95FE6A}"/>
              </a:ext>
            </a:extLst>
          </p:cNvPr>
          <p:cNvSpPr txBox="1"/>
          <p:nvPr/>
        </p:nvSpPr>
        <p:spPr>
          <a:xfrm>
            <a:off x="986118" y="3133109"/>
            <a:ext cx="5986182" cy="3444533"/>
          </a:xfrm>
          <a:prstGeom prst="rect">
            <a:avLst/>
          </a:prstGeom>
          <a:noFill/>
        </p:spPr>
        <p:txBody>
          <a:bodyPr wrap="square" rtlCol="0">
            <a:spAutoFit/>
          </a:bodyPr>
          <a:lstStyle/>
          <a:p>
            <a:pPr marL="76200">
              <a:spcBef>
                <a:spcPts val="450"/>
              </a:spcBef>
              <a:spcAft>
                <a:spcPts val="0"/>
              </a:spcAft>
            </a:pPr>
            <a:r>
              <a:rPr lang="en-US" sz="1600" dirty="0">
                <a:effectLst/>
                <a:ea typeface="Times New Roman" panose="02020603050405020304" pitchFamily="18" charset="0"/>
              </a:rPr>
              <a:t>Assume</a:t>
            </a:r>
            <a:r>
              <a:rPr lang="en-US" sz="1600" spc="-15" dirty="0">
                <a:effectLst/>
                <a:ea typeface="Times New Roman" panose="02020603050405020304" pitchFamily="18" charset="0"/>
              </a:rPr>
              <a:t> </a:t>
            </a:r>
            <a:r>
              <a:rPr lang="en-US" sz="1600" dirty="0">
                <a:effectLst/>
                <a:ea typeface="Times New Roman" panose="02020603050405020304" pitchFamily="18" charset="0"/>
              </a:rPr>
              <a:t>that</a:t>
            </a:r>
            <a:r>
              <a:rPr lang="en-US" sz="1600" spc="-10" dirty="0">
                <a:effectLst/>
                <a:ea typeface="Times New Roman" panose="02020603050405020304" pitchFamily="18" charset="0"/>
              </a:rPr>
              <a:t> </a:t>
            </a:r>
            <a:r>
              <a:rPr lang="en-US" sz="1600" dirty="0">
                <a:effectLst/>
                <a:ea typeface="Times New Roman" panose="02020603050405020304" pitchFamily="18" charset="0"/>
              </a:rPr>
              <a:t>X</a:t>
            </a:r>
            <a:r>
              <a:rPr lang="en-US" sz="1600" spc="-10" dirty="0">
                <a:effectLst/>
                <a:ea typeface="Times New Roman" panose="02020603050405020304" pitchFamily="18" charset="0"/>
              </a:rPr>
              <a:t> </a:t>
            </a:r>
            <a:r>
              <a:rPr lang="en-US" sz="1600" dirty="0">
                <a:effectLst/>
                <a:ea typeface="Times New Roman" panose="02020603050405020304" pitchFamily="18" charset="0"/>
              </a:rPr>
              <a:t>represents</a:t>
            </a:r>
            <a:r>
              <a:rPr lang="en-US" sz="1600" spc="5" dirty="0">
                <a:effectLst/>
                <a:ea typeface="Times New Roman" panose="02020603050405020304" pitchFamily="18" charset="0"/>
              </a:rPr>
              <a:t> </a:t>
            </a:r>
            <a:r>
              <a:rPr lang="en-US" sz="1600" dirty="0">
                <a:effectLst/>
                <a:ea typeface="Times New Roman" panose="02020603050405020304" pitchFamily="18" charset="0"/>
              </a:rPr>
              <a:t>the</a:t>
            </a:r>
            <a:r>
              <a:rPr lang="en-US" sz="1600" spc="-20" dirty="0">
                <a:effectLst/>
                <a:ea typeface="Times New Roman" panose="02020603050405020304" pitchFamily="18" charset="0"/>
              </a:rPr>
              <a:t> </a:t>
            </a:r>
            <a:r>
              <a:rPr lang="en-US" sz="1600" dirty="0">
                <a:effectLst/>
                <a:ea typeface="Times New Roman" panose="02020603050405020304" pitchFamily="18" charset="0"/>
              </a:rPr>
              <a:t>data</a:t>
            </a:r>
            <a:r>
              <a:rPr lang="en-US" sz="1600" spc="-10" dirty="0">
                <a:effectLst/>
                <a:ea typeface="Times New Roman" panose="02020603050405020304" pitchFamily="18" charset="0"/>
              </a:rPr>
              <a:t> </a:t>
            </a:r>
            <a:r>
              <a:rPr lang="en-US" sz="1600" dirty="0">
                <a:effectLst/>
                <a:ea typeface="Times New Roman" panose="02020603050405020304" pitchFamily="18" charset="0"/>
              </a:rPr>
              <a:t>clusters</a:t>
            </a:r>
            <a:r>
              <a:rPr lang="en-US" sz="1600" spc="-10" dirty="0">
                <a:effectLst/>
                <a:ea typeface="Times New Roman" panose="02020603050405020304" pitchFamily="18" charset="0"/>
              </a:rPr>
              <a:t> </a:t>
            </a:r>
            <a:r>
              <a:rPr lang="en-US" sz="1600" dirty="0">
                <a:effectLst/>
                <a:ea typeface="Times New Roman" panose="02020603050405020304" pitchFamily="18" charset="0"/>
              </a:rPr>
              <a:t>as</a:t>
            </a:r>
            <a:r>
              <a:rPr lang="en-US" sz="1600" spc="-10" dirty="0">
                <a:effectLst/>
                <a:ea typeface="Times New Roman" panose="02020603050405020304" pitchFamily="18" charset="0"/>
              </a:rPr>
              <a:t> </a:t>
            </a:r>
            <a:r>
              <a:rPr lang="en-US" sz="1600" dirty="0">
                <a:effectLst/>
                <a:ea typeface="Times New Roman" panose="02020603050405020304" pitchFamily="18" charset="0"/>
              </a:rPr>
              <a:t>a</a:t>
            </a:r>
            <a:r>
              <a:rPr lang="en-US" sz="1600" spc="-20" dirty="0">
                <a:effectLst/>
                <a:ea typeface="Times New Roman" panose="02020603050405020304" pitchFamily="18" charset="0"/>
              </a:rPr>
              <a:t> </a:t>
            </a:r>
            <a:r>
              <a:rPr lang="en-US" sz="1600" dirty="0">
                <a:effectLst/>
                <a:ea typeface="Times New Roman" panose="02020603050405020304" pitchFamily="18" charset="0"/>
              </a:rPr>
              <a:t>vector</a:t>
            </a:r>
            <a:r>
              <a:rPr lang="en-US" sz="1600" spc="-10" dirty="0">
                <a:effectLst/>
                <a:ea typeface="Times New Roman" panose="02020603050405020304" pitchFamily="18" charset="0"/>
              </a:rPr>
              <a:t> </a:t>
            </a:r>
            <a:r>
              <a:rPr lang="en-US" sz="1600" dirty="0">
                <a:effectLst/>
                <a:ea typeface="Times New Roman" panose="02020603050405020304" pitchFamily="18" charset="0"/>
              </a:rPr>
              <a:t>and</a:t>
            </a:r>
            <a:r>
              <a:rPr lang="en-US" sz="1600" spc="-10" dirty="0">
                <a:effectLst/>
                <a:ea typeface="Times New Roman" panose="02020603050405020304" pitchFamily="18" charset="0"/>
              </a:rPr>
              <a:t> </a:t>
            </a:r>
            <a:r>
              <a:rPr lang="en-US" sz="1600" dirty="0">
                <a:effectLst/>
                <a:ea typeface="Times New Roman" panose="02020603050405020304" pitchFamily="18" charset="0"/>
              </a:rPr>
              <a:t>the</a:t>
            </a:r>
            <a:r>
              <a:rPr lang="en-US" sz="1600" spc="-20" dirty="0">
                <a:effectLst/>
                <a:ea typeface="Times New Roman" panose="02020603050405020304" pitchFamily="18" charset="0"/>
              </a:rPr>
              <a:t> </a:t>
            </a:r>
            <a:r>
              <a:rPr lang="en-US" sz="1600" dirty="0">
                <a:effectLst/>
                <a:ea typeface="Times New Roman" panose="02020603050405020304" pitchFamily="18" charset="0"/>
              </a:rPr>
              <a:t>V</a:t>
            </a:r>
            <a:r>
              <a:rPr lang="en-US" sz="1600" spc="5" dirty="0">
                <a:effectLst/>
                <a:ea typeface="Times New Roman" panose="02020603050405020304" pitchFamily="18" charset="0"/>
              </a:rPr>
              <a:t> </a:t>
            </a:r>
            <a:r>
              <a:rPr lang="en-US" sz="1600" dirty="0">
                <a:effectLst/>
                <a:ea typeface="Times New Roman" panose="02020603050405020304" pitchFamily="18" charset="0"/>
              </a:rPr>
              <a:t>represents the</a:t>
            </a:r>
            <a:r>
              <a:rPr lang="en-US" sz="1600" spc="-10" dirty="0">
                <a:effectLst/>
                <a:ea typeface="Times New Roman" panose="02020603050405020304" pitchFamily="18" charset="0"/>
              </a:rPr>
              <a:t> </a:t>
            </a:r>
            <a:r>
              <a:rPr lang="en-US" sz="1600" dirty="0">
                <a:effectLst/>
                <a:ea typeface="Times New Roman" panose="02020603050405020304" pitchFamily="18" charset="0"/>
              </a:rPr>
              <a:t>points</a:t>
            </a:r>
            <a:r>
              <a:rPr lang="en-US" sz="1600" spc="5" dirty="0">
                <a:effectLst/>
                <a:ea typeface="Times New Roman" panose="02020603050405020304" pitchFamily="18" charset="0"/>
              </a:rPr>
              <a:t> </a:t>
            </a:r>
            <a:r>
              <a:rPr lang="en-US" sz="1600" dirty="0">
                <a:effectLst/>
                <a:ea typeface="Times New Roman" panose="02020603050405020304" pitchFamily="18" charset="0"/>
              </a:rPr>
              <a:t>of</a:t>
            </a:r>
            <a:r>
              <a:rPr lang="en-US" sz="1600" spc="-20" dirty="0">
                <a:effectLst/>
                <a:ea typeface="Times New Roman" panose="02020603050405020304" pitchFamily="18" charset="0"/>
              </a:rPr>
              <a:t> </a:t>
            </a:r>
            <a:r>
              <a:rPr lang="en-US" sz="1600" dirty="0">
                <a:effectLst/>
                <a:ea typeface="Times New Roman" panose="02020603050405020304" pitchFamily="18" charset="0"/>
              </a:rPr>
              <a:t>centers</a:t>
            </a:r>
            <a:r>
              <a:rPr lang="en-US" sz="1600" spc="15" dirty="0">
                <a:effectLst/>
                <a:ea typeface="Times New Roman" panose="02020603050405020304" pitchFamily="18" charset="0"/>
              </a:rPr>
              <a:t> </a:t>
            </a:r>
            <a:r>
              <a:rPr lang="en-US" sz="1600" dirty="0">
                <a:effectLst/>
                <a:ea typeface="Times New Roman" panose="02020603050405020304" pitchFamily="18" charset="0"/>
              </a:rPr>
              <a:t>assets.</a:t>
            </a:r>
            <a:endParaRPr lang="en-IN" sz="1600" dirty="0">
              <a:effectLst/>
              <a:ea typeface="Times New Roman" panose="02020603050405020304" pitchFamily="18" charset="0"/>
            </a:endParaRPr>
          </a:p>
          <a:p>
            <a:pPr>
              <a:spcBef>
                <a:spcPts val="45"/>
              </a:spcBef>
            </a:pPr>
            <a:r>
              <a:rPr lang="en-US" sz="1600" dirty="0">
                <a:effectLst/>
                <a:ea typeface="Times New Roman" panose="02020603050405020304" pitchFamily="18" charset="0"/>
              </a:rPr>
              <a:t> </a:t>
            </a:r>
            <a:endParaRPr lang="en-IN" sz="1600" dirty="0">
              <a:effectLst/>
              <a:ea typeface="Times New Roman" panose="02020603050405020304" pitchFamily="18" charset="0"/>
            </a:endParaRPr>
          </a:p>
          <a:p>
            <a:pPr lvl="0">
              <a:buSzPts val="1000"/>
              <a:tabLst>
                <a:tab pos="497205" algn="l"/>
              </a:tabLst>
            </a:pPr>
            <a:r>
              <a:rPr lang="en-US" sz="1600" spc="-10" dirty="0">
                <a:effectLst/>
                <a:ea typeface="Times New Roman" panose="02020603050405020304" pitchFamily="18" charset="0"/>
              </a:rPr>
              <a:t>• Clustering</a:t>
            </a:r>
            <a:r>
              <a:rPr lang="en-US" sz="1600" spc="-15" dirty="0">
                <a:effectLst/>
                <a:ea typeface="Times New Roman" panose="02020603050405020304" pitchFamily="18" charset="0"/>
              </a:rPr>
              <a:t> </a:t>
            </a:r>
            <a:r>
              <a:rPr lang="en-US" sz="1600" spc="-10" dirty="0">
                <a:effectLst/>
                <a:ea typeface="Times New Roman" panose="02020603050405020304" pitchFamily="18" charset="0"/>
              </a:rPr>
              <a:t>centers</a:t>
            </a:r>
            <a:r>
              <a:rPr lang="en-US" sz="1600" spc="5" dirty="0">
                <a:effectLst/>
                <a:ea typeface="Times New Roman" panose="02020603050405020304" pitchFamily="18" charset="0"/>
              </a:rPr>
              <a:t> </a:t>
            </a:r>
            <a:r>
              <a:rPr lang="en-US" sz="1600" spc="-10" dirty="0">
                <a:effectLst/>
                <a:ea typeface="Times New Roman" panose="02020603050405020304" pitchFamily="18" charset="0"/>
              </a:rPr>
              <a:t>are</a:t>
            </a:r>
            <a:r>
              <a:rPr lang="en-US" sz="1600" spc="-25" dirty="0">
                <a:effectLst/>
                <a:ea typeface="Times New Roman" panose="02020603050405020304" pitchFamily="18" charset="0"/>
              </a:rPr>
              <a:t> </a:t>
            </a:r>
            <a:r>
              <a:rPr lang="en-US" sz="1600" spc="-10" dirty="0">
                <a:effectLst/>
                <a:ea typeface="Times New Roman" panose="02020603050405020304" pitchFamily="18" charset="0"/>
              </a:rPr>
              <a:t>denoted</a:t>
            </a:r>
            <a:r>
              <a:rPr lang="en-US" sz="1600" spc="-20" dirty="0">
                <a:effectLst/>
                <a:ea typeface="Times New Roman" panose="02020603050405020304" pitchFamily="18" charset="0"/>
              </a:rPr>
              <a:t> </a:t>
            </a:r>
            <a:r>
              <a:rPr lang="en-US" sz="1600" spc="-10" dirty="0">
                <a:effectLst/>
                <a:ea typeface="Times New Roman" panose="02020603050405020304" pitchFamily="18" charset="0"/>
              </a:rPr>
              <a:t>by the</a:t>
            </a:r>
            <a:r>
              <a:rPr lang="en-US" sz="1600" spc="-20" dirty="0">
                <a:effectLst/>
                <a:ea typeface="Times New Roman" panose="02020603050405020304" pitchFamily="18" charset="0"/>
              </a:rPr>
              <a:t> </a:t>
            </a:r>
            <a:r>
              <a:rPr lang="en-US" sz="1600" spc="-10" dirty="0">
                <a:effectLst/>
                <a:ea typeface="Times New Roman" panose="02020603050405020304" pitchFamily="18" charset="0"/>
              </a:rPr>
              <a:t>letter</a:t>
            </a:r>
            <a:r>
              <a:rPr lang="en-US" sz="1600" spc="-30" dirty="0">
                <a:effectLst/>
                <a:ea typeface="Times New Roman" panose="02020603050405020304" pitchFamily="18" charset="0"/>
              </a:rPr>
              <a:t> </a:t>
            </a:r>
            <a:r>
              <a:rPr lang="en-US" sz="1600" spc="-10" dirty="0">
                <a:effectLst/>
                <a:ea typeface="Times New Roman" panose="02020603050405020304" pitchFamily="18" charset="0"/>
              </a:rPr>
              <a:t>‘c.’</a:t>
            </a:r>
          </a:p>
          <a:p>
            <a:pPr lvl="0">
              <a:buSzPts val="1000"/>
              <a:tabLst>
                <a:tab pos="497205" algn="l"/>
              </a:tabLst>
            </a:pPr>
            <a:r>
              <a:rPr lang="en-IN" sz="1600" dirty="0">
                <a:ea typeface="Times New Roman" panose="02020603050405020304" pitchFamily="18" charset="0"/>
              </a:rPr>
              <a:t>• </a:t>
            </a:r>
            <a:r>
              <a:rPr lang="en-US" sz="1600" spc="-10" dirty="0">
                <a:effectLst/>
                <a:ea typeface="Times New Roman" panose="02020603050405020304" pitchFamily="18" charset="0"/>
              </a:rPr>
              <a:t>Assign the information objects</a:t>
            </a:r>
            <a:r>
              <a:rPr lang="en-US" sz="1600" spc="-20" dirty="0">
                <a:effectLst/>
                <a:ea typeface="Times New Roman" panose="02020603050405020304" pitchFamily="18" charset="0"/>
              </a:rPr>
              <a:t> </a:t>
            </a:r>
            <a:r>
              <a:rPr lang="en-US" sz="1600" spc="-10" dirty="0">
                <a:effectLst/>
                <a:ea typeface="Times New Roman" panose="02020603050405020304" pitchFamily="18" charset="0"/>
              </a:rPr>
              <a:t>to</a:t>
            </a:r>
            <a:r>
              <a:rPr lang="en-US" sz="1600" spc="5" dirty="0">
                <a:effectLst/>
                <a:ea typeface="Times New Roman" panose="02020603050405020304" pitchFamily="18" charset="0"/>
              </a:rPr>
              <a:t> </a:t>
            </a:r>
            <a:r>
              <a:rPr lang="en-US" sz="1600" spc="-10" dirty="0">
                <a:effectLst/>
                <a:ea typeface="Times New Roman" panose="02020603050405020304" pitchFamily="18" charset="0"/>
              </a:rPr>
              <a:t>the cluster</a:t>
            </a:r>
            <a:r>
              <a:rPr lang="en-US" sz="1600" spc="-20" dirty="0">
                <a:effectLst/>
                <a:ea typeface="Times New Roman" panose="02020603050405020304" pitchFamily="18" charset="0"/>
              </a:rPr>
              <a:t> </a:t>
            </a:r>
            <a:r>
              <a:rPr lang="en-US" sz="1600" spc="-10" dirty="0">
                <a:effectLst/>
                <a:ea typeface="Times New Roman" panose="02020603050405020304" pitchFamily="18" charset="0"/>
              </a:rPr>
              <a:t>center</a:t>
            </a:r>
            <a:r>
              <a:rPr lang="en-US" sz="1600" spc="-15" dirty="0">
                <a:effectLst/>
                <a:ea typeface="Times New Roman" panose="02020603050405020304" pitchFamily="18" charset="0"/>
              </a:rPr>
              <a:t> </a:t>
            </a:r>
            <a:r>
              <a:rPr lang="en-US" sz="1600" spc="-10" dirty="0">
                <a:effectLst/>
                <a:ea typeface="Times New Roman" panose="02020603050405020304" pitchFamily="18" charset="0"/>
              </a:rPr>
              <a:t>with the</a:t>
            </a:r>
            <a:r>
              <a:rPr lang="en-US" sz="1600" spc="-20" dirty="0">
                <a:effectLst/>
                <a:ea typeface="Times New Roman" panose="02020603050405020304" pitchFamily="18" charset="0"/>
              </a:rPr>
              <a:t> </a:t>
            </a:r>
            <a:r>
              <a:rPr lang="en-US" sz="1600" spc="-10" dirty="0">
                <a:effectLst/>
                <a:ea typeface="Times New Roman" panose="02020603050405020304" pitchFamily="18" charset="0"/>
              </a:rPr>
              <a:t>shortest distance</a:t>
            </a:r>
            <a:r>
              <a:rPr lang="en-US" sz="1600" spc="-20" dirty="0">
                <a:effectLst/>
                <a:ea typeface="Times New Roman" panose="02020603050405020304" pitchFamily="18" charset="0"/>
              </a:rPr>
              <a:t> </a:t>
            </a:r>
            <a:r>
              <a:rPr lang="en-US" sz="1600" spc="-10" dirty="0">
                <a:effectLst/>
                <a:ea typeface="Times New Roman" panose="02020603050405020304" pitchFamily="18" charset="0"/>
              </a:rPr>
              <a:t>from</a:t>
            </a:r>
            <a:r>
              <a:rPr lang="en-US" sz="1600" spc="5" dirty="0">
                <a:effectLst/>
                <a:ea typeface="Times New Roman" panose="02020603050405020304" pitchFamily="18" charset="0"/>
              </a:rPr>
              <a:t> </a:t>
            </a:r>
            <a:r>
              <a:rPr lang="en-US" sz="1600" spc="-10" dirty="0">
                <a:effectLst/>
                <a:ea typeface="Times New Roman" panose="02020603050405020304" pitchFamily="18" charset="0"/>
              </a:rPr>
              <a:t>all</a:t>
            </a:r>
            <a:r>
              <a:rPr lang="en-US" sz="1600" spc="-285" dirty="0">
                <a:effectLst/>
                <a:ea typeface="Times New Roman" panose="02020603050405020304" pitchFamily="18" charset="0"/>
              </a:rPr>
              <a:t> </a:t>
            </a:r>
            <a:r>
              <a:rPr lang="en-US" sz="1600" spc="-10" dirty="0">
                <a:effectLst/>
                <a:ea typeface="Times New Roman" panose="02020603050405020304" pitchFamily="18" charset="0"/>
              </a:rPr>
              <a:t>other</a:t>
            </a:r>
            <a:r>
              <a:rPr lang="en-US" sz="1600" spc="220" dirty="0">
                <a:effectLst/>
                <a:ea typeface="Times New Roman" panose="02020603050405020304" pitchFamily="18" charset="0"/>
              </a:rPr>
              <a:t> </a:t>
            </a:r>
            <a:r>
              <a:rPr lang="en-US" sz="1600" spc="-10" dirty="0">
                <a:effectLst/>
                <a:ea typeface="Times New Roman" panose="02020603050405020304" pitchFamily="18" charset="0"/>
              </a:rPr>
              <a:t>cluster</a:t>
            </a:r>
            <a:r>
              <a:rPr lang="en-US" sz="1600" spc="-15" dirty="0">
                <a:effectLst/>
                <a:ea typeface="Times New Roman" panose="02020603050405020304" pitchFamily="18" charset="0"/>
              </a:rPr>
              <a:t> </a:t>
            </a:r>
            <a:r>
              <a:rPr lang="en-US" sz="1600" spc="-10" dirty="0">
                <a:effectLst/>
                <a:ea typeface="Times New Roman" panose="02020603050405020304" pitchFamily="18" charset="0"/>
              </a:rPr>
              <a:t>centers.</a:t>
            </a:r>
            <a:endParaRPr lang="en-IN" sz="1600" spc="-10" dirty="0">
              <a:effectLst/>
              <a:ea typeface="Times New Roman" panose="02020603050405020304" pitchFamily="18" charset="0"/>
            </a:endParaRPr>
          </a:p>
          <a:p>
            <a:pPr lvl="0">
              <a:spcBef>
                <a:spcPts val="655"/>
              </a:spcBef>
              <a:buSzPts val="1000"/>
              <a:tabLst>
                <a:tab pos="497205" algn="l"/>
              </a:tabLst>
            </a:pPr>
            <a:r>
              <a:rPr lang="en-US" sz="1600" spc="-10" dirty="0">
                <a:effectLst/>
                <a:ea typeface="Times New Roman" panose="02020603050405020304" pitchFamily="18" charset="0"/>
              </a:rPr>
              <a:t>• Build a</a:t>
            </a:r>
            <a:r>
              <a:rPr lang="en-US" sz="1600" spc="-15" dirty="0">
                <a:effectLst/>
                <a:ea typeface="Times New Roman" panose="02020603050405020304" pitchFamily="18" charset="0"/>
              </a:rPr>
              <a:t> </a:t>
            </a:r>
            <a:r>
              <a:rPr lang="en-US" sz="1600" spc="-10" dirty="0">
                <a:effectLst/>
                <a:ea typeface="Times New Roman" panose="02020603050405020304" pitchFamily="18" charset="0"/>
              </a:rPr>
              <a:t>new cluster</a:t>
            </a:r>
            <a:r>
              <a:rPr lang="en-US" sz="1600" spc="-15" dirty="0">
                <a:effectLst/>
                <a:ea typeface="Times New Roman" panose="02020603050405020304" pitchFamily="18" charset="0"/>
              </a:rPr>
              <a:t> </a:t>
            </a:r>
            <a:r>
              <a:rPr lang="en-US" sz="1600" spc="-10" dirty="0">
                <a:effectLst/>
                <a:ea typeface="Times New Roman" panose="02020603050405020304" pitchFamily="18" charset="0"/>
              </a:rPr>
              <a:t>core using the</a:t>
            </a:r>
            <a:r>
              <a:rPr lang="en-US" sz="1600" spc="-5" dirty="0">
                <a:effectLst/>
                <a:ea typeface="Times New Roman" panose="02020603050405020304" pitchFamily="18" charset="0"/>
              </a:rPr>
              <a:t> </a:t>
            </a:r>
            <a:r>
              <a:rPr lang="en-US" sz="1600" spc="-10" dirty="0">
                <a:effectLst/>
                <a:ea typeface="Times New Roman" panose="02020603050405020304" pitchFamily="18" charset="0"/>
              </a:rPr>
              <a:t>formula.</a:t>
            </a:r>
          </a:p>
          <a:p>
            <a:r>
              <a:rPr lang="en-US" sz="1600" spc="-10" dirty="0">
                <a:effectLst/>
                <a:ea typeface="Times New Roman" panose="02020603050405020304" pitchFamily="18" charset="0"/>
              </a:rPr>
              <a:t>• Measure</a:t>
            </a:r>
            <a:r>
              <a:rPr lang="en-US" sz="1600" spc="-15" dirty="0">
                <a:effectLst/>
                <a:ea typeface="Times New Roman" panose="02020603050405020304" pitchFamily="18" charset="0"/>
              </a:rPr>
              <a:t> </a:t>
            </a:r>
            <a:r>
              <a:rPr lang="en-US" sz="1600" spc="-10" dirty="0">
                <a:effectLst/>
                <a:ea typeface="Times New Roman" panose="02020603050405020304" pitchFamily="18" charset="0"/>
              </a:rPr>
              <a:t>the</a:t>
            </a:r>
            <a:r>
              <a:rPr lang="en-US" sz="1600" spc="-20" dirty="0">
                <a:effectLst/>
                <a:ea typeface="Times New Roman" panose="02020603050405020304" pitchFamily="18" charset="0"/>
              </a:rPr>
              <a:t> </a:t>
            </a:r>
            <a:r>
              <a:rPr lang="en-US" sz="1600" spc="-10" dirty="0">
                <a:effectLst/>
                <a:ea typeface="Times New Roman" panose="02020603050405020304" pitchFamily="18" charset="0"/>
              </a:rPr>
              <a:t>distance between each</a:t>
            </a:r>
            <a:r>
              <a:rPr lang="en-US" sz="1600" spc="5" dirty="0">
                <a:effectLst/>
                <a:ea typeface="Times New Roman" panose="02020603050405020304" pitchFamily="18" charset="0"/>
              </a:rPr>
              <a:t> </a:t>
            </a:r>
            <a:r>
              <a:rPr lang="en-US" sz="1600" spc="-10" dirty="0">
                <a:effectLst/>
                <a:ea typeface="Times New Roman" panose="02020603050405020304" pitchFamily="18" charset="0"/>
              </a:rPr>
              <a:t>cluster</a:t>
            </a:r>
            <a:r>
              <a:rPr lang="en-US" sz="1600" spc="-15" dirty="0">
                <a:effectLst/>
                <a:ea typeface="Times New Roman" panose="02020603050405020304" pitchFamily="18" charset="0"/>
              </a:rPr>
              <a:t> </a:t>
            </a:r>
            <a:r>
              <a:rPr lang="en-US" sz="1600" spc="-10" dirty="0">
                <a:effectLst/>
                <a:ea typeface="Times New Roman" panose="02020603050405020304" pitchFamily="18" charset="0"/>
              </a:rPr>
              <a:t>center</a:t>
            </a:r>
            <a:r>
              <a:rPr lang="en-US" sz="1600" spc="-5" dirty="0">
                <a:effectLst/>
                <a:ea typeface="Times New Roman" panose="02020603050405020304" pitchFamily="18" charset="0"/>
              </a:rPr>
              <a:t> </a:t>
            </a:r>
            <a:r>
              <a:rPr lang="en-US" sz="1600" spc="-10" dirty="0">
                <a:effectLst/>
                <a:ea typeface="Times New Roman" panose="02020603050405020304" pitchFamily="18" charset="0"/>
              </a:rPr>
              <a:t>and</a:t>
            </a:r>
            <a:r>
              <a:rPr lang="en-US" sz="1600" spc="-20" dirty="0">
                <a:effectLst/>
                <a:ea typeface="Times New Roman" panose="02020603050405020304" pitchFamily="18" charset="0"/>
              </a:rPr>
              <a:t> </a:t>
            </a:r>
            <a:r>
              <a:rPr lang="en-US" sz="1600" spc="-10" dirty="0">
                <a:effectLst/>
                <a:ea typeface="Times New Roman" panose="02020603050405020304" pitchFamily="18" charset="0"/>
              </a:rPr>
              <a:t>each</a:t>
            </a:r>
            <a:r>
              <a:rPr lang="en-US" sz="1600" spc="-5" dirty="0">
                <a:effectLst/>
                <a:ea typeface="Times New Roman" panose="02020603050405020304" pitchFamily="18" charset="0"/>
              </a:rPr>
              <a:t> </a:t>
            </a:r>
            <a:r>
              <a:rPr lang="en-US" sz="1600" spc="-10" dirty="0">
                <a:effectLst/>
                <a:ea typeface="Times New Roman" panose="02020603050405020304" pitchFamily="18" charset="0"/>
              </a:rPr>
              <a:t>data</a:t>
            </a:r>
            <a:r>
              <a:rPr lang="en-US" sz="1600" spc="30" dirty="0">
                <a:effectLst/>
                <a:ea typeface="Times New Roman" panose="02020603050405020304" pitchFamily="18" charset="0"/>
              </a:rPr>
              <a:t> </a:t>
            </a:r>
            <a:r>
              <a:rPr lang="en-US" sz="1600" spc="-10" dirty="0">
                <a:effectLst/>
                <a:ea typeface="Times New Roman" panose="02020603050405020304" pitchFamily="18" charset="0"/>
              </a:rPr>
              <a:t>point.</a:t>
            </a:r>
            <a:endParaRPr lang="en-IN" sz="1600" spc="-10" dirty="0">
              <a:effectLst/>
              <a:ea typeface="Times New Roman" panose="02020603050405020304" pitchFamily="18" charset="0"/>
            </a:endParaRPr>
          </a:p>
          <a:p>
            <a:pPr>
              <a:spcBef>
                <a:spcPts val="15"/>
              </a:spcBef>
            </a:pPr>
            <a:r>
              <a:rPr lang="en-US" sz="1600" spc="-10" dirty="0">
                <a:ea typeface="Times New Roman" panose="02020603050405020304" pitchFamily="18" charset="0"/>
              </a:rPr>
              <a:t>• </a:t>
            </a:r>
            <a:r>
              <a:rPr lang="en-US" sz="1600" spc="-10" dirty="0">
                <a:effectLst/>
                <a:ea typeface="Times New Roman" panose="02020603050405020304" pitchFamily="18" charset="0"/>
              </a:rPr>
              <a:t>Repeat</a:t>
            </a:r>
            <a:r>
              <a:rPr lang="en-US" sz="1600" spc="-15" dirty="0">
                <a:effectLst/>
                <a:ea typeface="Times New Roman" panose="02020603050405020304" pitchFamily="18" charset="0"/>
              </a:rPr>
              <a:t> </a:t>
            </a:r>
            <a:r>
              <a:rPr lang="en-US" sz="1600" spc="-10" dirty="0">
                <a:effectLst/>
                <a:ea typeface="Times New Roman" panose="02020603050405020304" pitchFamily="18" charset="0"/>
              </a:rPr>
              <a:t>from</a:t>
            </a:r>
            <a:r>
              <a:rPr lang="en-US" sz="1600" spc="-15" dirty="0">
                <a:effectLst/>
                <a:ea typeface="Times New Roman" panose="02020603050405020304" pitchFamily="18" charset="0"/>
              </a:rPr>
              <a:t> </a:t>
            </a:r>
            <a:r>
              <a:rPr lang="en-US" sz="1600" spc="-10" dirty="0">
                <a:effectLst/>
                <a:ea typeface="Times New Roman" panose="02020603050405020304" pitchFamily="18" charset="0"/>
              </a:rPr>
              <a:t>step</a:t>
            </a:r>
            <a:r>
              <a:rPr lang="en-US" sz="1600" spc="-5" dirty="0">
                <a:effectLst/>
                <a:ea typeface="Times New Roman" panose="02020603050405020304" pitchFamily="18" charset="0"/>
              </a:rPr>
              <a:t> </a:t>
            </a:r>
            <a:r>
              <a:rPr lang="en-US" sz="1600" spc="-10" dirty="0">
                <a:effectLst/>
                <a:ea typeface="Times New Roman" panose="02020603050405020304" pitchFamily="18" charset="0"/>
              </a:rPr>
              <a:t>3 onwards again,</a:t>
            </a:r>
            <a:r>
              <a:rPr lang="en-US" sz="1600" spc="-25" dirty="0">
                <a:effectLst/>
                <a:ea typeface="Times New Roman" panose="02020603050405020304" pitchFamily="18" charset="0"/>
              </a:rPr>
              <a:t> </a:t>
            </a:r>
            <a:r>
              <a:rPr lang="en-US" sz="1600" spc="-10" dirty="0">
                <a:effectLst/>
                <a:ea typeface="Times New Roman" panose="02020603050405020304" pitchFamily="18" charset="0"/>
              </a:rPr>
              <a:t>if no data</a:t>
            </a:r>
            <a:r>
              <a:rPr lang="en-US" sz="1600" spc="5" dirty="0">
                <a:effectLst/>
                <a:ea typeface="Times New Roman" panose="02020603050405020304" pitchFamily="18" charset="0"/>
              </a:rPr>
              <a:t> </a:t>
            </a:r>
            <a:r>
              <a:rPr lang="en-US" sz="1600" spc="-10" dirty="0">
                <a:effectLst/>
                <a:ea typeface="Times New Roman" panose="02020603050405020304" pitchFamily="18" charset="0"/>
              </a:rPr>
              <a:t>points</a:t>
            </a:r>
            <a:r>
              <a:rPr lang="en-US" sz="1600" spc="-5" dirty="0">
                <a:effectLst/>
                <a:ea typeface="Times New Roman" panose="02020603050405020304" pitchFamily="18" charset="0"/>
              </a:rPr>
              <a:t> </a:t>
            </a:r>
            <a:r>
              <a:rPr lang="en-US" sz="1600" spc="-10" dirty="0">
                <a:effectLst/>
                <a:ea typeface="Times New Roman" panose="02020603050405020304" pitchFamily="18" charset="0"/>
              </a:rPr>
              <a:t>are</a:t>
            </a:r>
            <a:r>
              <a:rPr lang="en-US" sz="1600" spc="-15" dirty="0">
                <a:effectLst/>
                <a:ea typeface="Times New Roman" panose="02020603050405020304" pitchFamily="18" charset="0"/>
              </a:rPr>
              <a:t> </a:t>
            </a:r>
            <a:r>
              <a:rPr lang="en-US" sz="1600" spc="-10" dirty="0">
                <a:effectLst/>
                <a:ea typeface="Times New Roman" panose="02020603050405020304" pitchFamily="18" charset="0"/>
              </a:rPr>
              <a:t>assigned.</a:t>
            </a:r>
            <a:endParaRPr lang="en-IN" sz="1600" spc="-10" dirty="0">
              <a:effectLst/>
              <a:ea typeface="Times New Roman" panose="02020603050405020304" pitchFamily="18" charset="0"/>
            </a:endParaRPr>
          </a:p>
          <a:p>
            <a:pPr marL="243205" marR="168275" algn="just">
              <a:spcBef>
                <a:spcPts val="5"/>
              </a:spcBef>
              <a:spcAft>
                <a:spcPts val="0"/>
              </a:spcAft>
            </a:pPr>
            <a:endParaRPr lang="en-US" dirty="0">
              <a:ea typeface="Times New Roman" panose="02020603050405020304" pitchFamily="18" charset="0"/>
            </a:endParaRPr>
          </a:p>
          <a:p>
            <a:pPr marL="243205" marR="168275" algn="just">
              <a:spcBef>
                <a:spcPts val="5"/>
              </a:spcBef>
              <a:spcAft>
                <a:spcPts val="0"/>
              </a:spcAft>
            </a:pPr>
            <a:endParaRPr lang="en-US" sz="1800" dirty="0">
              <a:effectLst/>
              <a:ea typeface="Times New Roman" panose="02020603050405020304" pitchFamily="18" charset="0"/>
            </a:endParaRPr>
          </a:p>
        </p:txBody>
      </p:sp>
      <p:sp>
        <p:nvSpPr>
          <p:cNvPr id="9" name="TextBox 8">
            <a:extLst>
              <a:ext uri="{FF2B5EF4-FFF2-40B4-BE49-F238E27FC236}">
                <a16:creationId xmlns:a16="http://schemas.microsoft.com/office/drawing/2014/main" id="{BB4E37C7-0A3F-4E01-A130-80906E0DECE1}"/>
              </a:ext>
            </a:extLst>
          </p:cNvPr>
          <p:cNvSpPr txBox="1"/>
          <p:nvPr/>
        </p:nvSpPr>
        <p:spPr>
          <a:xfrm>
            <a:off x="717176" y="2160511"/>
            <a:ext cx="6262468" cy="923330"/>
          </a:xfrm>
          <a:prstGeom prst="rect">
            <a:avLst/>
          </a:prstGeom>
          <a:noFill/>
        </p:spPr>
        <p:txBody>
          <a:bodyPr wrap="square">
            <a:spAutoFit/>
          </a:bodyPr>
          <a:lstStyle/>
          <a:p>
            <a:pPr marL="243205" marR="168275" algn="just">
              <a:spcBef>
                <a:spcPts val="5"/>
              </a:spcBef>
              <a:spcAft>
                <a:spcPts val="0"/>
              </a:spcAft>
            </a:pPr>
            <a:r>
              <a:rPr lang="en-US" sz="1800" dirty="0">
                <a:ea typeface="Times New Roman" panose="02020603050405020304" pitchFamily="18" charset="0"/>
              </a:rPr>
              <a:t>S</a:t>
            </a:r>
            <a:r>
              <a:rPr lang="en-US" sz="1800" dirty="0">
                <a:effectLst/>
                <a:ea typeface="Times New Roman" panose="02020603050405020304" pitchFamily="18" charset="0"/>
              </a:rPr>
              <a:t>teps</a:t>
            </a:r>
            <a:r>
              <a:rPr lang="en-US" sz="1800" spc="-20" dirty="0">
                <a:effectLst/>
                <a:ea typeface="Times New Roman" panose="02020603050405020304" pitchFamily="18" charset="0"/>
              </a:rPr>
              <a:t> </a:t>
            </a:r>
            <a:r>
              <a:rPr lang="en-US" sz="1800" dirty="0">
                <a:effectLst/>
                <a:ea typeface="Times New Roman" panose="02020603050405020304" pitchFamily="18" charset="0"/>
              </a:rPr>
              <a:t>to</a:t>
            </a:r>
            <a:r>
              <a:rPr lang="en-US" sz="1800" spc="-20" dirty="0">
                <a:effectLst/>
                <a:ea typeface="Times New Roman" panose="02020603050405020304" pitchFamily="18" charset="0"/>
              </a:rPr>
              <a:t> </a:t>
            </a:r>
            <a:r>
              <a:rPr lang="en-US" sz="1800" dirty="0">
                <a:effectLst/>
                <a:ea typeface="Times New Roman" panose="02020603050405020304" pitchFamily="18" charset="0"/>
              </a:rPr>
              <a:t>take</a:t>
            </a:r>
            <a:r>
              <a:rPr lang="en-US" sz="1800" spc="-15" dirty="0">
                <a:effectLst/>
                <a:ea typeface="Times New Roman" panose="02020603050405020304" pitchFamily="18" charset="0"/>
              </a:rPr>
              <a:t> </a:t>
            </a:r>
            <a:r>
              <a:rPr lang="en-US" sz="1800" dirty="0">
                <a:effectLst/>
                <a:ea typeface="Times New Roman" panose="02020603050405020304" pitchFamily="18" charset="0"/>
              </a:rPr>
              <a:t>when</a:t>
            </a:r>
            <a:r>
              <a:rPr lang="en-US" sz="1800" spc="5" dirty="0">
                <a:effectLst/>
                <a:ea typeface="Times New Roman" panose="02020603050405020304" pitchFamily="18" charset="0"/>
              </a:rPr>
              <a:t> </a:t>
            </a:r>
            <a:r>
              <a:rPr lang="en-US" sz="1800" dirty="0">
                <a:effectLst/>
                <a:ea typeface="Times New Roman" panose="02020603050405020304" pitchFamily="18" charset="0"/>
              </a:rPr>
              <a:t>using</a:t>
            </a:r>
            <a:r>
              <a:rPr lang="en-US" sz="1800" spc="-5" dirty="0">
                <a:effectLst/>
                <a:ea typeface="Times New Roman" panose="02020603050405020304" pitchFamily="18" charset="0"/>
              </a:rPr>
              <a:t> </a:t>
            </a:r>
            <a:r>
              <a:rPr lang="en-US" sz="1800" dirty="0">
                <a:effectLst/>
                <a:ea typeface="Times New Roman" panose="02020603050405020304" pitchFamily="18" charset="0"/>
              </a:rPr>
              <a:t>the</a:t>
            </a:r>
            <a:r>
              <a:rPr lang="en-US" sz="1800" spc="-20" dirty="0">
                <a:effectLst/>
                <a:ea typeface="Times New Roman" panose="02020603050405020304" pitchFamily="18" charset="0"/>
              </a:rPr>
              <a:t> </a:t>
            </a:r>
            <a:r>
              <a:rPr lang="en-US" sz="1800" dirty="0">
                <a:effectLst/>
                <a:ea typeface="Times New Roman" panose="02020603050405020304" pitchFamily="18" charset="0"/>
              </a:rPr>
              <a:t>K-means</a:t>
            </a:r>
            <a:r>
              <a:rPr lang="en-US" sz="1800" spc="-5" dirty="0">
                <a:effectLst/>
                <a:ea typeface="Times New Roman" panose="02020603050405020304" pitchFamily="18" charset="0"/>
              </a:rPr>
              <a:t> </a:t>
            </a:r>
            <a:r>
              <a:rPr lang="en-US" sz="1800" dirty="0">
                <a:effectLst/>
                <a:ea typeface="Times New Roman" panose="02020603050405020304" pitchFamily="18" charset="0"/>
              </a:rPr>
              <a:t>algorithm</a:t>
            </a:r>
            <a:r>
              <a:rPr lang="en-US" sz="1800" spc="-5" dirty="0">
                <a:effectLst/>
                <a:ea typeface="Times New Roman" panose="02020603050405020304" pitchFamily="18" charset="0"/>
              </a:rPr>
              <a:t> </a:t>
            </a:r>
            <a:r>
              <a:rPr lang="en-US" sz="1800" dirty="0">
                <a:effectLst/>
                <a:ea typeface="Times New Roman" panose="02020603050405020304" pitchFamily="18" charset="0"/>
              </a:rPr>
              <a:t>are</a:t>
            </a:r>
            <a:r>
              <a:rPr lang="en-US" sz="1800" spc="-15" dirty="0">
                <a:effectLst/>
                <a:ea typeface="Times New Roman" panose="02020603050405020304" pitchFamily="18" charset="0"/>
              </a:rPr>
              <a:t> </a:t>
            </a:r>
            <a:r>
              <a:rPr lang="en-US" sz="1800" dirty="0">
                <a:effectLst/>
                <a:ea typeface="Times New Roman" panose="02020603050405020304" pitchFamily="18" charset="0"/>
              </a:rPr>
              <a:t>as</a:t>
            </a:r>
            <a:r>
              <a:rPr lang="en-US" sz="1800" spc="-5" dirty="0">
                <a:effectLst/>
                <a:ea typeface="Times New Roman" panose="02020603050405020304" pitchFamily="18" charset="0"/>
              </a:rPr>
              <a:t> </a:t>
            </a:r>
            <a:r>
              <a:rPr lang="en-US" sz="1800" dirty="0">
                <a:effectLst/>
                <a:ea typeface="Times New Roman" panose="02020603050405020304" pitchFamily="18" charset="0"/>
              </a:rPr>
              <a:t>follows:</a:t>
            </a:r>
            <a:endParaRPr lang="en-IN" sz="1800" dirty="0">
              <a:effectLst/>
              <a:ea typeface="Times New Roman" panose="02020603050405020304" pitchFamily="18" charset="0"/>
            </a:endParaRPr>
          </a:p>
          <a:p>
            <a:pPr>
              <a:spcBef>
                <a:spcPts val="35"/>
              </a:spcBef>
            </a:pPr>
            <a:r>
              <a:rPr lang="en-US" sz="1800" dirty="0">
                <a:effectLst/>
                <a:ea typeface="Times New Roman" panose="02020603050405020304" pitchFamily="18" charset="0"/>
              </a:rPr>
              <a:t> </a:t>
            </a:r>
            <a:endParaRPr lang="en-IN" sz="1800" dirty="0">
              <a:effectLst/>
              <a:ea typeface="Times New Roman" panose="02020603050405020304" pitchFamily="18" charset="0"/>
            </a:endParaRPr>
          </a:p>
        </p:txBody>
      </p:sp>
      <p:pic>
        <p:nvPicPr>
          <p:cNvPr id="5" name="image12.jpeg">
            <a:extLst>
              <a:ext uri="{FF2B5EF4-FFF2-40B4-BE49-F238E27FC236}">
                <a16:creationId xmlns:a16="http://schemas.microsoft.com/office/drawing/2014/main" id="{15A7D97B-1AD3-4E3E-A7ED-E4B5849A0FD3}"/>
              </a:ext>
            </a:extLst>
          </p:cNvPr>
          <p:cNvPicPr>
            <a:picLocks noChangeAspect="1"/>
          </p:cNvPicPr>
          <p:nvPr/>
        </p:nvPicPr>
        <p:blipFill>
          <a:blip r:embed="rId2" cstate="print"/>
          <a:stretch>
            <a:fillRect/>
          </a:stretch>
        </p:blipFill>
        <p:spPr>
          <a:xfrm>
            <a:off x="7433015" y="1860838"/>
            <a:ext cx="4281054" cy="3574473"/>
          </a:xfrm>
          <a:prstGeom prst="rect">
            <a:avLst/>
          </a:prstGeom>
          <a:ln w="76200">
            <a:solidFill>
              <a:schemeClr val="bg2"/>
            </a:solidFill>
          </a:ln>
        </p:spPr>
      </p:pic>
    </p:spTree>
    <p:extLst>
      <p:ext uri="{BB962C8B-B14F-4D97-AF65-F5344CB8AC3E}">
        <p14:creationId xmlns:p14="http://schemas.microsoft.com/office/powerpoint/2010/main" val="42727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3CCFD1-6407-60E6-ABD8-BA6C0E4D4394}"/>
              </a:ext>
            </a:extLst>
          </p:cNvPr>
          <p:cNvPicPr>
            <a:picLocks noChangeAspect="1"/>
          </p:cNvPicPr>
          <p:nvPr/>
        </p:nvPicPr>
        <p:blipFill>
          <a:blip r:embed="rId2"/>
          <a:stretch>
            <a:fillRect/>
          </a:stretch>
        </p:blipFill>
        <p:spPr>
          <a:xfrm>
            <a:off x="7207625" y="56201"/>
            <a:ext cx="2375646" cy="6670083"/>
          </a:xfrm>
          <a:prstGeom prst="rect">
            <a:avLst/>
          </a:prstGeom>
        </p:spPr>
      </p:pic>
      <p:sp>
        <p:nvSpPr>
          <p:cNvPr id="8" name="TextBox 7">
            <a:extLst>
              <a:ext uri="{FF2B5EF4-FFF2-40B4-BE49-F238E27FC236}">
                <a16:creationId xmlns:a16="http://schemas.microsoft.com/office/drawing/2014/main" id="{4D3E76F9-62E4-EEF2-9DC4-FA8631A77636}"/>
              </a:ext>
            </a:extLst>
          </p:cNvPr>
          <p:cNvSpPr txBox="1"/>
          <p:nvPr/>
        </p:nvSpPr>
        <p:spPr>
          <a:xfrm>
            <a:off x="986118" y="1436185"/>
            <a:ext cx="4221669" cy="646331"/>
          </a:xfrm>
          <a:prstGeom prst="rect">
            <a:avLst/>
          </a:prstGeom>
          <a:noFill/>
        </p:spPr>
        <p:txBody>
          <a:bodyPr wrap="none" rtlCol="0">
            <a:spAutoFit/>
          </a:bodyPr>
          <a:lstStyle/>
          <a:p>
            <a:r>
              <a:rPr lang="en-US" sz="3600" b="1" dirty="0"/>
              <a:t>Data flow diagram</a:t>
            </a:r>
          </a:p>
        </p:txBody>
      </p:sp>
      <p:sp>
        <p:nvSpPr>
          <p:cNvPr id="9" name="TextBox 8">
            <a:extLst>
              <a:ext uri="{FF2B5EF4-FFF2-40B4-BE49-F238E27FC236}">
                <a16:creationId xmlns:a16="http://schemas.microsoft.com/office/drawing/2014/main" id="{69051DB5-F347-EB52-00F4-CF357C2F6DF2}"/>
              </a:ext>
            </a:extLst>
          </p:cNvPr>
          <p:cNvSpPr txBox="1"/>
          <p:nvPr/>
        </p:nvSpPr>
        <p:spPr>
          <a:xfrm>
            <a:off x="770966" y="2707358"/>
            <a:ext cx="5871882" cy="3139321"/>
          </a:xfrm>
          <a:prstGeom prst="rect">
            <a:avLst/>
          </a:prstGeom>
          <a:noFill/>
        </p:spPr>
        <p:txBody>
          <a:bodyPr wrap="square">
            <a:spAutoFit/>
          </a:bodyPr>
          <a:lstStyle/>
          <a:p>
            <a:pPr marL="243205" marR="168275" algn="just">
              <a:spcBef>
                <a:spcPts val="5"/>
              </a:spcBef>
              <a:spcAft>
                <a:spcPts val="0"/>
              </a:spcAft>
            </a:pPr>
            <a:r>
              <a:rPr lang="en-IN" sz="1800" dirty="0">
                <a:ea typeface="Times New Roman" panose="02020603050405020304" pitchFamily="18" charset="0"/>
              </a:rPr>
              <a:t>Steps:</a:t>
            </a:r>
          </a:p>
          <a:p>
            <a:pPr marL="528955" marR="168275" indent="-285750" algn="just">
              <a:spcBef>
                <a:spcPts val="5"/>
              </a:spcBef>
              <a:spcAft>
                <a:spcPts val="0"/>
              </a:spcAft>
              <a:buFont typeface="Arial" panose="020B0604020202020204" pitchFamily="34" charset="0"/>
              <a:buChar char="•"/>
            </a:pPr>
            <a:r>
              <a:rPr lang="en-IN" dirty="0">
                <a:effectLst/>
                <a:ea typeface="Times New Roman" panose="02020603050405020304" pitchFamily="18" charset="0"/>
              </a:rPr>
              <a:t>Collect</a:t>
            </a:r>
            <a:r>
              <a:rPr lang="en-IN" dirty="0">
                <a:ea typeface="Times New Roman" panose="02020603050405020304" pitchFamily="18" charset="0"/>
              </a:rPr>
              <a:t>ed crime data set from Indore Police database- data comprises of five criminal offences and location in and around the vicinity of Madhya Pradesh.</a:t>
            </a:r>
          </a:p>
          <a:p>
            <a:pPr marL="528955" marR="168275" indent="-285750" algn="just">
              <a:spcBef>
                <a:spcPts val="5"/>
              </a:spcBef>
              <a:spcAft>
                <a:spcPts val="0"/>
              </a:spcAft>
              <a:buFont typeface="Arial" panose="020B0604020202020204" pitchFamily="34" charset="0"/>
              <a:buChar char="•"/>
            </a:pPr>
            <a:r>
              <a:rPr lang="en-IN" sz="1800" dirty="0">
                <a:effectLst/>
                <a:ea typeface="Times New Roman" panose="02020603050405020304" pitchFamily="18" charset="0"/>
              </a:rPr>
              <a:t>Removed misguiding data and added missing dat</a:t>
            </a:r>
            <a:r>
              <a:rPr lang="en-IN" dirty="0">
                <a:ea typeface="Times New Roman" panose="02020603050405020304" pitchFamily="18" charset="0"/>
              </a:rPr>
              <a:t>asets.</a:t>
            </a:r>
          </a:p>
          <a:p>
            <a:pPr marL="528955" marR="168275" indent="-285750" algn="just">
              <a:spcBef>
                <a:spcPts val="5"/>
              </a:spcBef>
              <a:buFont typeface="Arial" panose="020B0604020202020204" pitchFamily="34" charset="0"/>
              <a:buChar char="•"/>
            </a:pPr>
            <a:r>
              <a:rPr lang="en-IN" dirty="0">
                <a:ea typeface="Times New Roman" panose="02020603050405020304" pitchFamily="18" charset="0"/>
              </a:rPr>
              <a:t>Visualized the datasets using Matplotlib and Seaborn libraries.</a:t>
            </a:r>
          </a:p>
          <a:p>
            <a:pPr marL="528955" marR="168275" indent="-285750" algn="just">
              <a:spcBef>
                <a:spcPts val="5"/>
              </a:spcBef>
              <a:spcAft>
                <a:spcPts val="0"/>
              </a:spcAft>
              <a:buFont typeface="Arial" panose="020B0604020202020204" pitchFamily="34" charset="0"/>
              <a:buChar char="•"/>
            </a:pPr>
            <a:r>
              <a:rPr lang="en-IN" sz="1800" dirty="0">
                <a:effectLst/>
                <a:ea typeface="Times New Roman" panose="02020603050405020304" pitchFamily="18" charset="0"/>
              </a:rPr>
              <a:t>Performed KNN on the resultant dataset.</a:t>
            </a:r>
          </a:p>
          <a:p>
            <a:pPr marL="528955" marR="168275" indent="-285750" algn="just">
              <a:spcBef>
                <a:spcPts val="5"/>
              </a:spcBef>
              <a:spcAft>
                <a:spcPts val="0"/>
              </a:spcAft>
              <a:buFont typeface="Arial" panose="020B0604020202020204" pitchFamily="34" charset="0"/>
              <a:buChar char="•"/>
            </a:pPr>
            <a:r>
              <a:rPr lang="en-IN" dirty="0">
                <a:ea typeface="Times New Roman" panose="02020603050405020304" pitchFamily="18" charset="0"/>
              </a:rPr>
              <a:t>Integrated front end for webapp.</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137838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FDBCBD-64E3-69EF-1FA0-18D663FFD548}"/>
              </a:ext>
            </a:extLst>
          </p:cNvPr>
          <p:cNvSpPr txBox="1"/>
          <p:nvPr/>
        </p:nvSpPr>
        <p:spPr>
          <a:xfrm>
            <a:off x="816477" y="387314"/>
            <a:ext cx="10559044" cy="646331"/>
          </a:xfrm>
          <a:prstGeom prst="rect">
            <a:avLst/>
          </a:prstGeom>
          <a:noFill/>
        </p:spPr>
        <p:txBody>
          <a:bodyPr wrap="none" rtlCol="0">
            <a:spAutoFit/>
          </a:bodyPr>
          <a:lstStyle/>
          <a:p>
            <a:r>
              <a:rPr lang="en-US" sz="3600" b="1" dirty="0"/>
              <a:t>Data visualization using seaborn and matplotlib</a:t>
            </a:r>
          </a:p>
        </p:txBody>
      </p:sp>
      <p:pic>
        <p:nvPicPr>
          <p:cNvPr id="8" name="Picture 7">
            <a:extLst>
              <a:ext uri="{FF2B5EF4-FFF2-40B4-BE49-F238E27FC236}">
                <a16:creationId xmlns:a16="http://schemas.microsoft.com/office/drawing/2014/main" id="{E7FCA2A5-440F-8BDD-61F9-7033D83514B6}"/>
              </a:ext>
            </a:extLst>
          </p:cNvPr>
          <p:cNvPicPr>
            <a:picLocks noChangeAspect="1"/>
          </p:cNvPicPr>
          <p:nvPr/>
        </p:nvPicPr>
        <p:blipFill rotWithShape="1">
          <a:blip r:embed="rId2"/>
          <a:srcRect l="6431" t="19807" r="2626" b="8373"/>
          <a:stretch/>
        </p:blipFill>
        <p:spPr>
          <a:xfrm>
            <a:off x="376516" y="1753570"/>
            <a:ext cx="9000565" cy="3998259"/>
          </a:xfrm>
          <a:prstGeom prst="rect">
            <a:avLst/>
          </a:prstGeom>
        </p:spPr>
      </p:pic>
      <p:pic>
        <p:nvPicPr>
          <p:cNvPr id="10" name="Picture 9">
            <a:extLst>
              <a:ext uri="{FF2B5EF4-FFF2-40B4-BE49-F238E27FC236}">
                <a16:creationId xmlns:a16="http://schemas.microsoft.com/office/drawing/2014/main" id="{FEE3EECD-D207-DA4A-A6DD-49B84411E449}"/>
              </a:ext>
            </a:extLst>
          </p:cNvPr>
          <p:cNvPicPr>
            <a:picLocks noChangeAspect="1"/>
          </p:cNvPicPr>
          <p:nvPr/>
        </p:nvPicPr>
        <p:blipFill rotWithShape="1">
          <a:blip r:embed="rId3"/>
          <a:srcRect l="3676" t="15072" r="64949" b="8628"/>
          <a:stretch/>
        </p:blipFill>
        <p:spPr>
          <a:xfrm>
            <a:off x="7691025" y="1232647"/>
            <a:ext cx="3684496" cy="5040107"/>
          </a:xfrm>
          <a:prstGeom prst="rect">
            <a:avLst/>
          </a:prstGeom>
        </p:spPr>
      </p:pic>
    </p:spTree>
    <p:extLst>
      <p:ext uri="{BB962C8B-B14F-4D97-AF65-F5344CB8AC3E}">
        <p14:creationId xmlns:p14="http://schemas.microsoft.com/office/powerpoint/2010/main" val="394748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8" name="image13.jpeg">
            <a:extLst>
              <a:ext uri="{FF2B5EF4-FFF2-40B4-BE49-F238E27FC236}">
                <a16:creationId xmlns:a16="http://schemas.microsoft.com/office/drawing/2014/main" id="{C3BB70DB-28CF-4C19-A93E-B71538BBE812}"/>
              </a:ext>
            </a:extLst>
          </p:cNvPr>
          <p:cNvPicPr>
            <a:picLocks noChangeAspect="1"/>
          </p:cNvPicPr>
          <p:nvPr/>
        </p:nvPicPr>
        <p:blipFill rotWithShape="1">
          <a:blip r:embed="rId2"/>
          <a:srcRect t="-1387" r="5714" b="8416"/>
          <a:stretch/>
        </p:blipFill>
        <p:spPr>
          <a:xfrm>
            <a:off x="2385032" y="646332"/>
            <a:ext cx="7421936" cy="4116727"/>
          </a:xfrm>
          <a:prstGeom prst="rect">
            <a:avLst/>
          </a:prstGeom>
          <a:ln w="38100">
            <a:solidFill>
              <a:schemeClr val="bg1"/>
            </a:solidFill>
          </a:ln>
        </p:spPr>
      </p:pic>
      <p:sp>
        <p:nvSpPr>
          <p:cNvPr id="6" name="TextBox 5">
            <a:extLst>
              <a:ext uri="{FF2B5EF4-FFF2-40B4-BE49-F238E27FC236}">
                <a16:creationId xmlns:a16="http://schemas.microsoft.com/office/drawing/2014/main" id="{DE4FB876-BF6D-466F-BD0A-5CBB914B367A}"/>
              </a:ext>
            </a:extLst>
          </p:cNvPr>
          <p:cNvSpPr txBox="1"/>
          <p:nvPr/>
        </p:nvSpPr>
        <p:spPr>
          <a:xfrm>
            <a:off x="4634509" y="5004733"/>
            <a:ext cx="2922980" cy="646331"/>
          </a:xfrm>
          <a:prstGeom prst="rect">
            <a:avLst/>
          </a:prstGeom>
          <a:noFill/>
        </p:spPr>
        <p:txBody>
          <a:bodyPr wrap="none" rtlCol="0">
            <a:spAutoFit/>
          </a:bodyPr>
          <a:lstStyle/>
          <a:p>
            <a:r>
              <a:rPr lang="en-US" sz="3600" b="1" dirty="0"/>
              <a:t>Plan of work</a:t>
            </a:r>
          </a:p>
        </p:txBody>
      </p:sp>
    </p:spTree>
    <p:extLst>
      <p:ext uri="{BB962C8B-B14F-4D97-AF65-F5344CB8AC3E}">
        <p14:creationId xmlns:p14="http://schemas.microsoft.com/office/powerpoint/2010/main" val="57207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D0EB3-9552-452B-A6AA-75738D90A5D2}"/>
              </a:ext>
            </a:extLst>
          </p:cNvPr>
          <p:cNvSpPr txBox="1"/>
          <p:nvPr/>
        </p:nvSpPr>
        <p:spPr>
          <a:xfrm>
            <a:off x="1077445" y="756583"/>
            <a:ext cx="2922980" cy="646331"/>
          </a:xfrm>
          <a:prstGeom prst="rect">
            <a:avLst/>
          </a:prstGeom>
          <a:noFill/>
        </p:spPr>
        <p:txBody>
          <a:bodyPr wrap="none" rtlCol="0">
            <a:spAutoFit/>
          </a:bodyPr>
          <a:lstStyle/>
          <a:p>
            <a:r>
              <a:rPr lang="en-US" sz="3600" b="1" dirty="0">
                <a:solidFill>
                  <a:srgbClr val="3A3A3A"/>
                </a:solidFill>
              </a:rPr>
              <a:t>Plan </a:t>
            </a:r>
            <a:r>
              <a:rPr lang="en-US" sz="3600" b="1">
                <a:solidFill>
                  <a:srgbClr val="3A3A3A"/>
                </a:solidFill>
              </a:rPr>
              <a:t>of work</a:t>
            </a:r>
            <a:endParaRPr lang="en-US" sz="3600" b="1" dirty="0">
              <a:solidFill>
                <a:srgbClr val="3A3A3A"/>
              </a:solidFill>
            </a:endParaRPr>
          </a:p>
        </p:txBody>
      </p:sp>
      <p:sp>
        <p:nvSpPr>
          <p:cNvPr id="9" name="TextBox 8">
            <a:extLst>
              <a:ext uri="{FF2B5EF4-FFF2-40B4-BE49-F238E27FC236}">
                <a16:creationId xmlns:a16="http://schemas.microsoft.com/office/drawing/2014/main" id="{2DEC6EF6-C747-4B75-8976-AA54A227DA20}"/>
              </a:ext>
            </a:extLst>
          </p:cNvPr>
          <p:cNvSpPr txBox="1"/>
          <p:nvPr/>
        </p:nvSpPr>
        <p:spPr>
          <a:xfrm>
            <a:off x="953620" y="1749735"/>
            <a:ext cx="10476380" cy="4626908"/>
          </a:xfrm>
          <a:prstGeom prst="rect">
            <a:avLst/>
          </a:prstGeom>
          <a:noFill/>
        </p:spPr>
        <p:txBody>
          <a:bodyPr wrap="square" rtlCol="0">
            <a:spAutoFit/>
          </a:bodyPr>
          <a:lstStyle/>
          <a:p>
            <a:pPr marL="75565" marR="0" algn="just">
              <a:spcBef>
                <a:spcPts val="50"/>
              </a:spcBef>
              <a:spcAft>
                <a:spcPts val="0"/>
              </a:spcAft>
            </a:pPr>
            <a:r>
              <a:rPr lang="en-US" sz="1800" dirty="0">
                <a:solidFill>
                  <a:srgbClr val="3A3A3A"/>
                </a:solidFill>
                <a:effectLst/>
                <a:ea typeface="Times New Roman" panose="02020603050405020304" pitchFamily="18" charset="0"/>
              </a:rPr>
              <a:t>• </a:t>
            </a:r>
            <a:r>
              <a:rPr lang="en-US" sz="1800" b="1" dirty="0">
                <a:solidFill>
                  <a:srgbClr val="3A3A3A"/>
                </a:solidFill>
                <a:effectLst/>
                <a:ea typeface="Times New Roman" panose="02020603050405020304" pitchFamily="18" charset="0"/>
              </a:rPr>
              <a:t>Literature Analysis:</a:t>
            </a:r>
            <a:r>
              <a:rPr lang="en-US" sz="1800" dirty="0">
                <a:solidFill>
                  <a:srgbClr val="3A3A3A"/>
                </a:solidFill>
                <a:effectLst/>
                <a:ea typeface="Times New Roman" panose="02020603050405020304" pitchFamily="18" charset="0"/>
              </a:rPr>
              <a:t> This includes a detailed analysis of the prominent work being done in the field. This also included the secondary and the primary research</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r>
              <a:rPr lang="en-US" sz="1800" b="1" dirty="0">
                <a:solidFill>
                  <a:srgbClr val="3A3A3A"/>
                </a:solidFill>
                <a:effectLst/>
                <a:ea typeface="Times New Roman" panose="02020603050405020304" pitchFamily="18" charset="0"/>
              </a:rPr>
              <a:t>Problem statement: </a:t>
            </a:r>
            <a:r>
              <a:rPr lang="en-US" sz="1800" dirty="0">
                <a:solidFill>
                  <a:srgbClr val="3A3A3A"/>
                </a:solidFill>
                <a:effectLst/>
                <a:ea typeface="Times New Roman" panose="02020603050405020304" pitchFamily="18" charset="0"/>
              </a:rPr>
              <a:t>We employed the ‘Double diamond’ approach to define our problem statement more specifically. </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r>
              <a:rPr lang="en-US" sz="1800" b="1" dirty="0">
                <a:solidFill>
                  <a:srgbClr val="3A3A3A"/>
                </a:solidFill>
                <a:effectLst/>
                <a:ea typeface="Times New Roman" panose="02020603050405020304" pitchFamily="18" charset="0"/>
              </a:rPr>
              <a:t>Database collection:</a:t>
            </a:r>
            <a:r>
              <a:rPr lang="en-US" sz="1800" dirty="0">
                <a:solidFill>
                  <a:srgbClr val="3A3A3A"/>
                </a:solidFill>
                <a:effectLst/>
                <a:ea typeface="Times New Roman" panose="02020603050405020304" pitchFamily="18" charset="0"/>
              </a:rPr>
              <a:t> This phase included a collection of crime data from different sources such as government websites and police/crime bureau portals. This is a tedious task consisting of unorganized and scattered data points that are available online.</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r>
              <a:rPr lang="en-US" sz="1800" b="1" dirty="0">
                <a:solidFill>
                  <a:srgbClr val="3A3A3A"/>
                </a:solidFill>
                <a:effectLst/>
                <a:ea typeface="Times New Roman" panose="02020603050405020304" pitchFamily="18" charset="0"/>
              </a:rPr>
              <a:t>Modeling:</a:t>
            </a:r>
            <a:r>
              <a:rPr lang="en-US" sz="1800" dirty="0">
                <a:solidFill>
                  <a:srgbClr val="3A3A3A"/>
                </a:solidFill>
                <a:effectLst/>
                <a:ea typeface="Times New Roman" panose="02020603050405020304" pitchFamily="18" charset="0"/>
              </a:rPr>
              <a:t> This includes structuring of the database collection and application of all the algorithms to predict potential threats as explained in the previous sections of the report.</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p>
          <a:p>
            <a:pPr marL="75565" marR="0" algn="just">
              <a:spcBef>
                <a:spcPts val="50"/>
              </a:spcBef>
              <a:spcAft>
                <a:spcPts val="0"/>
              </a:spcAft>
            </a:pPr>
            <a:r>
              <a:rPr lang="en-US" sz="1800" dirty="0">
                <a:solidFill>
                  <a:srgbClr val="3A3A3A"/>
                </a:solidFill>
                <a:effectLst/>
                <a:ea typeface="Times New Roman" panose="02020603050405020304" pitchFamily="18" charset="0"/>
              </a:rPr>
              <a:t>• </a:t>
            </a:r>
            <a:r>
              <a:rPr lang="en-US" sz="1800" b="1" dirty="0">
                <a:solidFill>
                  <a:srgbClr val="3A3A3A"/>
                </a:solidFill>
                <a:effectLst/>
                <a:ea typeface="Times New Roman" panose="02020603050405020304" pitchFamily="18" charset="0"/>
              </a:rPr>
              <a:t>Map Implementation:</a:t>
            </a:r>
            <a:r>
              <a:rPr lang="en-US" sz="1800" dirty="0">
                <a:solidFill>
                  <a:srgbClr val="3A3A3A"/>
                </a:solidFill>
                <a:effectLst/>
                <a:ea typeface="Times New Roman" panose="02020603050405020304" pitchFamily="18" charset="0"/>
              </a:rPr>
              <a:t> The final phase of the project includes the application of predicted data to the map API to develop an easily accessible tool for safer navigation.</a:t>
            </a:r>
          </a:p>
          <a:p>
            <a:pPr marL="243205" marR="168275" algn="just">
              <a:spcBef>
                <a:spcPts val="5"/>
              </a:spcBef>
              <a:spcAft>
                <a:spcPts val="0"/>
              </a:spcAft>
            </a:pPr>
            <a:r>
              <a:rPr lang="en-US" sz="1800" dirty="0">
                <a:solidFill>
                  <a:srgbClr val="3A3A3A"/>
                </a:solidFill>
                <a:effectLst/>
                <a:ea typeface="Times New Roman" panose="02020603050405020304" pitchFamily="18" charset="0"/>
              </a:rPr>
              <a:t> </a:t>
            </a:r>
          </a:p>
        </p:txBody>
      </p:sp>
    </p:spTree>
    <p:extLst>
      <p:ext uri="{BB962C8B-B14F-4D97-AF65-F5344CB8AC3E}">
        <p14:creationId xmlns:p14="http://schemas.microsoft.com/office/powerpoint/2010/main" val="2779962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BDF9E5-5335-4563-A633-0C10460C224C}"/>
              </a:ext>
            </a:extLst>
          </p:cNvPr>
          <p:cNvSpPr txBox="1"/>
          <p:nvPr/>
        </p:nvSpPr>
        <p:spPr>
          <a:xfrm>
            <a:off x="1077445" y="1297267"/>
            <a:ext cx="6191888" cy="646331"/>
          </a:xfrm>
          <a:prstGeom prst="rect">
            <a:avLst/>
          </a:prstGeom>
          <a:noFill/>
        </p:spPr>
        <p:txBody>
          <a:bodyPr wrap="none" rtlCol="0">
            <a:spAutoFit/>
          </a:bodyPr>
          <a:lstStyle/>
          <a:p>
            <a:r>
              <a:rPr lang="en-US" sz="3600" b="1" dirty="0"/>
              <a:t>Conclusion and future work</a:t>
            </a:r>
          </a:p>
        </p:txBody>
      </p:sp>
      <p:sp>
        <p:nvSpPr>
          <p:cNvPr id="7" name="TextBox 6">
            <a:extLst>
              <a:ext uri="{FF2B5EF4-FFF2-40B4-BE49-F238E27FC236}">
                <a16:creationId xmlns:a16="http://schemas.microsoft.com/office/drawing/2014/main" id="{3BF61462-6960-43B9-873F-5342F95F73E7}"/>
              </a:ext>
            </a:extLst>
          </p:cNvPr>
          <p:cNvSpPr txBox="1"/>
          <p:nvPr/>
        </p:nvSpPr>
        <p:spPr>
          <a:xfrm>
            <a:off x="953620" y="2290419"/>
            <a:ext cx="10476380" cy="2916696"/>
          </a:xfrm>
          <a:prstGeom prst="rect">
            <a:avLst/>
          </a:prstGeom>
          <a:noFill/>
        </p:spPr>
        <p:txBody>
          <a:bodyPr wrap="square" rtlCol="0">
            <a:spAutoFit/>
          </a:bodyPr>
          <a:lstStyle/>
          <a:p>
            <a:pPr marL="75565" marR="706120" algn="just">
              <a:lnSpc>
                <a:spcPct val="115000"/>
              </a:lnSpc>
              <a:spcBef>
                <a:spcPts val="5"/>
              </a:spcBef>
              <a:spcAft>
                <a:spcPts val="0"/>
              </a:spcAft>
            </a:pPr>
            <a:r>
              <a:rPr lang="en-US" sz="1800" dirty="0">
                <a:effectLst/>
                <a:ea typeface="Times New Roman" panose="02020603050405020304" pitchFamily="18" charset="0"/>
              </a:rPr>
              <a:t>Machine</a:t>
            </a:r>
            <a:r>
              <a:rPr lang="en-US" sz="1800" spc="-25" dirty="0">
                <a:effectLst/>
                <a:ea typeface="Times New Roman" panose="02020603050405020304" pitchFamily="18" charset="0"/>
              </a:rPr>
              <a:t> </a:t>
            </a:r>
            <a:r>
              <a:rPr lang="en-US" sz="1800" dirty="0">
                <a:effectLst/>
                <a:ea typeface="Times New Roman" panose="02020603050405020304" pitchFamily="18" charset="0"/>
              </a:rPr>
              <a:t>learning</a:t>
            </a:r>
            <a:r>
              <a:rPr lang="en-US" sz="1800" spc="-10" dirty="0">
                <a:effectLst/>
                <a:ea typeface="Times New Roman" panose="02020603050405020304" pitchFamily="18" charset="0"/>
              </a:rPr>
              <a:t> </a:t>
            </a:r>
            <a:r>
              <a:rPr lang="en-US" sz="1800" dirty="0">
                <a:effectLst/>
                <a:ea typeface="Times New Roman" panose="02020603050405020304" pitchFamily="18" charset="0"/>
              </a:rPr>
              <a:t>is</a:t>
            </a:r>
            <a:r>
              <a:rPr lang="en-US" sz="1800" spc="-10" dirty="0">
                <a:effectLst/>
                <a:ea typeface="Times New Roman" panose="02020603050405020304" pitchFamily="18" charset="0"/>
              </a:rPr>
              <a:t> </a:t>
            </a:r>
            <a:r>
              <a:rPr lang="en-US" sz="1800" dirty="0">
                <a:effectLst/>
                <a:ea typeface="Times New Roman" panose="02020603050405020304" pitchFamily="18" charset="0"/>
              </a:rPr>
              <a:t>an</a:t>
            </a:r>
            <a:r>
              <a:rPr lang="en-US" sz="1800" spc="-10" dirty="0">
                <a:effectLst/>
                <a:ea typeface="Times New Roman" panose="02020603050405020304" pitchFamily="18" charset="0"/>
              </a:rPr>
              <a:t> </a:t>
            </a:r>
            <a:r>
              <a:rPr lang="en-US" sz="1800" dirty="0">
                <a:effectLst/>
                <a:ea typeface="Times New Roman" panose="02020603050405020304" pitchFamily="18" charset="0"/>
              </a:rPr>
              <a:t>extremely</a:t>
            </a:r>
            <a:r>
              <a:rPr lang="en-US" sz="1800" spc="-10" dirty="0">
                <a:effectLst/>
                <a:ea typeface="Times New Roman" panose="02020603050405020304" pitchFamily="18" charset="0"/>
              </a:rPr>
              <a:t> </a:t>
            </a:r>
            <a:r>
              <a:rPr lang="en-US" sz="1800" dirty="0">
                <a:effectLst/>
                <a:ea typeface="Times New Roman" panose="02020603050405020304" pitchFamily="18" charset="0"/>
              </a:rPr>
              <a:t>ground-breaking</a:t>
            </a:r>
            <a:r>
              <a:rPr lang="en-US" sz="1800" spc="-10" dirty="0">
                <a:effectLst/>
                <a:ea typeface="Times New Roman" panose="02020603050405020304" pitchFamily="18" charset="0"/>
              </a:rPr>
              <a:t> </a:t>
            </a:r>
            <a:r>
              <a:rPr lang="en-US" sz="1800" dirty="0">
                <a:effectLst/>
                <a:ea typeface="Times New Roman" panose="02020603050405020304" pitchFamily="18" charset="0"/>
              </a:rPr>
              <a:t>field</a:t>
            </a:r>
            <a:r>
              <a:rPr lang="en-US" sz="1800" spc="280" dirty="0">
                <a:effectLst/>
                <a:ea typeface="Times New Roman" panose="02020603050405020304" pitchFamily="18" charset="0"/>
              </a:rPr>
              <a:t> </a:t>
            </a:r>
            <a:r>
              <a:rPr lang="en-US" sz="1800" dirty="0">
                <a:effectLst/>
                <a:ea typeface="Times New Roman" panose="02020603050405020304" pitchFamily="18" charset="0"/>
              </a:rPr>
              <a:t>with</a:t>
            </a:r>
            <a:r>
              <a:rPr lang="en-US" sz="1800" spc="-10" dirty="0">
                <a:effectLst/>
                <a:ea typeface="Times New Roman" panose="02020603050405020304" pitchFamily="18" charset="0"/>
              </a:rPr>
              <a:t> </a:t>
            </a:r>
            <a:r>
              <a:rPr lang="en-US" sz="1800" dirty="0">
                <a:effectLst/>
                <a:ea typeface="Times New Roman" panose="02020603050405020304" pitchFamily="18" charset="0"/>
              </a:rPr>
              <a:t>regards</a:t>
            </a:r>
            <a:r>
              <a:rPr lang="en-US" sz="1800" spc="-10" dirty="0">
                <a:effectLst/>
                <a:ea typeface="Times New Roman" panose="02020603050405020304" pitchFamily="18" charset="0"/>
              </a:rPr>
              <a:t> </a:t>
            </a:r>
            <a:r>
              <a:rPr lang="en-US" sz="1800" dirty="0">
                <a:effectLst/>
                <a:ea typeface="Times New Roman" panose="02020603050405020304" pitchFamily="18" charset="0"/>
              </a:rPr>
              <a:t>to AI</a:t>
            </a:r>
            <a:r>
              <a:rPr lang="en-US" sz="1800" spc="-25" dirty="0">
                <a:effectLst/>
                <a:ea typeface="Times New Roman" panose="02020603050405020304" pitchFamily="18" charset="0"/>
              </a:rPr>
              <a:t> </a:t>
            </a:r>
            <a:r>
              <a:rPr lang="en-US" sz="1800" dirty="0">
                <a:effectLst/>
                <a:ea typeface="Times New Roman" panose="02020603050405020304" pitchFamily="18" charset="0"/>
              </a:rPr>
              <a:t>and,</a:t>
            </a:r>
            <a:r>
              <a:rPr lang="en-US" sz="1800" spc="-285" dirty="0">
                <a:effectLst/>
                <a:ea typeface="Times New Roman" panose="02020603050405020304" pitchFamily="18" charset="0"/>
              </a:rPr>
              <a:t> </a:t>
            </a:r>
            <a:r>
              <a:rPr lang="en-US" sz="1800" dirty="0">
                <a:effectLst/>
                <a:ea typeface="Times New Roman" panose="02020603050405020304" pitchFamily="18" charset="0"/>
              </a:rPr>
              <a:t>if a</a:t>
            </a:r>
            <a:r>
              <a:rPr lang="en-US" sz="1800" spc="5" dirty="0">
                <a:effectLst/>
                <a:ea typeface="Times New Roman" panose="02020603050405020304" pitchFamily="18" charset="0"/>
              </a:rPr>
              <a:t> </a:t>
            </a:r>
            <a:r>
              <a:rPr lang="en-US" sz="1800" dirty="0">
                <a:effectLst/>
                <a:ea typeface="Times New Roman" panose="02020603050405020304" pitchFamily="18" charset="0"/>
              </a:rPr>
              <a:t>model is done well, the degree of precision that a few calculations</a:t>
            </a:r>
            <a:r>
              <a:rPr lang="en-US" sz="1800" spc="5" dirty="0">
                <a:effectLst/>
                <a:ea typeface="Times New Roman" panose="02020603050405020304" pitchFamily="18" charset="0"/>
              </a:rPr>
              <a:t> </a:t>
            </a:r>
            <a:r>
              <a:rPr lang="en-US" sz="1800" dirty="0">
                <a:effectLst/>
                <a:ea typeface="Times New Roman" panose="02020603050405020304" pitchFamily="18" charset="0"/>
              </a:rPr>
              <a:t>accomplish can be bewildering. Unquestionably, the present and eventual fate of</a:t>
            </a:r>
            <a:r>
              <a:rPr lang="en-US" sz="1800" spc="-285" dirty="0">
                <a:effectLst/>
                <a:ea typeface="Times New Roman" panose="02020603050405020304" pitchFamily="18" charset="0"/>
              </a:rPr>
              <a:t> </a:t>
            </a:r>
            <a:r>
              <a:rPr lang="en-US" sz="1800" dirty="0">
                <a:effectLst/>
                <a:ea typeface="Times New Roman" panose="02020603050405020304" pitchFamily="18" charset="0"/>
              </a:rPr>
              <a:t>wise frameworks experience ML and huge information analysis. During</a:t>
            </a:r>
            <a:r>
              <a:rPr lang="en-US" sz="1800" spc="5" dirty="0">
                <a:effectLst/>
                <a:ea typeface="Times New Roman" panose="02020603050405020304" pitchFamily="18" charset="0"/>
              </a:rPr>
              <a:t> </a:t>
            </a:r>
            <a:r>
              <a:rPr lang="en-US" sz="1800" dirty="0">
                <a:effectLst/>
                <a:ea typeface="Times New Roman" panose="02020603050405020304" pitchFamily="18" charset="0"/>
              </a:rPr>
              <a:t>classification,</a:t>
            </a:r>
            <a:r>
              <a:rPr lang="en-US" sz="1800" spc="-10" dirty="0">
                <a:effectLst/>
                <a:ea typeface="Times New Roman" panose="02020603050405020304" pitchFamily="18" charset="0"/>
              </a:rPr>
              <a:t> </a:t>
            </a:r>
            <a:r>
              <a:rPr lang="en-US" sz="1800" dirty="0">
                <a:effectLst/>
                <a:ea typeface="Times New Roman" panose="02020603050405020304" pitchFamily="18" charset="0"/>
              </a:rPr>
              <a:t>KNN</a:t>
            </a:r>
            <a:r>
              <a:rPr lang="en-US" sz="1800" spc="-10" dirty="0">
                <a:effectLst/>
                <a:ea typeface="Times New Roman" panose="02020603050405020304" pitchFamily="18" charset="0"/>
              </a:rPr>
              <a:t> </a:t>
            </a:r>
            <a:r>
              <a:rPr lang="en-US" sz="1800" dirty="0">
                <a:effectLst/>
                <a:ea typeface="Times New Roman" panose="02020603050405020304" pitchFamily="18" charset="0"/>
              </a:rPr>
              <a:t>with</a:t>
            </a:r>
            <a:r>
              <a:rPr lang="en-US" sz="1800" spc="-10" dirty="0">
                <a:effectLst/>
                <a:ea typeface="Times New Roman" panose="02020603050405020304" pitchFamily="18" charset="0"/>
              </a:rPr>
              <a:t> </a:t>
            </a:r>
            <a:r>
              <a:rPr lang="en-US" sz="1800" dirty="0">
                <a:effectLst/>
                <a:ea typeface="Times New Roman" panose="02020603050405020304" pitchFamily="18" charset="0"/>
              </a:rPr>
              <a:t>various</a:t>
            </a:r>
            <a:r>
              <a:rPr lang="en-US" sz="1800" spc="10" dirty="0">
                <a:effectLst/>
                <a:ea typeface="Times New Roman" panose="02020603050405020304" pitchFamily="18" charset="0"/>
              </a:rPr>
              <a:t> </a:t>
            </a:r>
            <a:r>
              <a:rPr lang="en-US" sz="1800" dirty="0">
                <a:effectLst/>
                <a:ea typeface="Times New Roman" panose="02020603050405020304" pitchFamily="18" charset="0"/>
              </a:rPr>
              <a:t>portions</a:t>
            </a:r>
            <a:r>
              <a:rPr lang="en-US" sz="1800" spc="-10" dirty="0">
                <a:effectLst/>
                <a:ea typeface="Times New Roman" panose="02020603050405020304" pitchFamily="18" charset="0"/>
              </a:rPr>
              <a:t> </a:t>
            </a:r>
            <a:r>
              <a:rPr lang="en-US" sz="1800" dirty="0">
                <a:effectLst/>
                <a:ea typeface="Times New Roman" panose="02020603050405020304" pitchFamily="18" charset="0"/>
              </a:rPr>
              <a:t>connected</a:t>
            </a:r>
            <a:r>
              <a:rPr lang="en-US" sz="1800" spc="-10" dirty="0">
                <a:effectLst/>
                <a:ea typeface="Times New Roman" panose="02020603050405020304" pitchFamily="18" charset="0"/>
              </a:rPr>
              <a:t> </a:t>
            </a:r>
            <a:r>
              <a:rPr lang="en-US" sz="1800" dirty="0">
                <a:effectLst/>
                <a:ea typeface="Times New Roman" panose="02020603050405020304" pitchFamily="18" charset="0"/>
              </a:rPr>
              <a:t>on</a:t>
            </a:r>
            <a:r>
              <a:rPr lang="en-US" sz="1800" spc="-10" dirty="0">
                <a:effectLst/>
                <a:ea typeface="Times New Roman" panose="02020603050405020304" pitchFamily="18" charset="0"/>
              </a:rPr>
              <a:t> </a:t>
            </a:r>
            <a:r>
              <a:rPr lang="en-US" sz="1800" dirty="0">
                <a:effectLst/>
                <a:ea typeface="Times New Roman" panose="02020603050405020304" pitchFamily="18" charset="0"/>
              </a:rPr>
              <a:t>Crime</a:t>
            </a:r>
            <a:r>
              <a:rPr lang="en-US" sz="1800" spc="-10" dirty="0">
                <a:effectLst/>
                <a:ea typeface="Times New Roman" panose="02020603050405020304" pitchFamily="18" charset="0"/>
              </a:rPr>
              <a:t> </a:t>
            </a:r>
            <a:r>
              <a:rPr lang="en-US" sz="1800" dirty="0">
                <a:effectLst/>
                <a:ea typeface="Times New Roman" panose="02020603050405020304" pitchFamily="18" charset="0"/>
              </a:rPr>
              <a:t>dataset.</a:t>
            </a:r>
          </a:p>
          <a:p>
            <a:pPr marL="75565" marR="706120" algn="just">
              <a:lnSpc>
                <a:spcPct val="115000"/>
              </a:lnSpc>
              <a:spcBef>
                <a:spcPts val="5"/>
              </a:spcBef>
              <a:spcAft>
                <a:spcPts val="0"/>
              </a:spcAft>
            </a:pPr>
            <a:endParaRPr lang="en-US" sz="1800" dirty="0">
              <a:effectLst/>
              <a:ea typeface="Times New Roman" panose="02020603050405020304" pitchFamily="18" charset="0"/>
            </a:endParaRPr>
          </a:p>
          <a:p>
            <a:pPr marL="75565" marR="0" algn="just">
              <a:lnSpc>
                <a:spcPts val="1365"/>
              </a:lnSpc>
              <a:spcBef>
                <a:spcPts val="0"/>
              </a:spcBef>
              <a:spcAft>
                <a:spcPts val="0"/>
              </a:spcAft>
            </a:pPr>
            <a:r>
              <a:rPr lang="en-US" sz="1800" dirty="0">
                <a:effectLst/>
                <a:ea typeface="Times New Roman" panose="02020603050405020304" pitchFamily="18" charset="0"/>
              </a:rPr>
              <a:t>Information</a:t>
            </a:r>
            <a:r>
              <a:rPr lang="en-US" sz="1800" spc="105" dirty="0">
                <a:effectLst/>
                <a:ea typeface="Times New Roman" panose="02020603050405020304" pitchFamily="18" charset="0"/>
              </a:rPr>
              <a:t> </a:t>
            </a:r>
            <a:r>
              <a:rPr lang="en-US" sz="1800" dirty="0">
                <a:effectLst/>
                <a:ea typeface="Times New Roman" panose="02020603050405020304" pitchFamily="18" charset="0"/>
              </a:rPr>
              <a:t>is</a:t>
            </a:r>
            <a:r>
              <a:rPr lang="en-US" sz="1800" spc="120" dirty="0">
                <a:effectLst/>
                <a:ea typeface="Times New Roman" panose="02020603050405020304" pitchFamily="18" charset="0"/>
              </a:rPr>
              <a:t> </a:t>
            </a:r>
            <a:r>
              <a:rPr lang="en-US" sz="1800" dirty="0">
                <a:effectLst/>
                <a:ea typeface="Times New Roman" panose="02020603050405020304" pitchFamily="18" charset="0"/>
              </a:rPr>
              <a:t>approved</a:t>
            </a:r>
            <a:r>
              <a:rPr lang="en-US" sz="1800" spc="110" dirty="0">
                <a:effectLst/>
                <a:ea typeface="Times New Roman" panose="02020603050405020304" pitchFamily="18" charset="0"/>
              </a:rPr>
              <a:t> </a:t>
            </a:r>
            <a:r>
              <a:rPr lang="en-US" sz="1800" dirty="0">
                <a:effectLst/>
                <a:ea typeface="Times New Roman" panose="02020603050405020304" pitchFamily="18" charset="0"/>
              </a:rPr>
              <a:t>through</a:t>
            </a:r>
            <a:r>
              <a:rPr lang="en-US" sz="1800" spc="105" dirty="0">
                <a:effectLst/>
                <a:ea typeface="Times New Roman" panose="02020603050405020304" pitchFamily="18" charset="0"/>
              </a:rPr>
              <a:t> </a:t>
            </a:r>
            <a:r>
              <a:rPr lang="en-US" sz="1800" dirty="0">
                <a:effectLst/>
                <a:ea typeface="Times New Roman" panose="02020603050405020304" pitchFamily="18" charset="0"/>
              </a:rPr>
              <a:t>Training</a:t>
            </a:r>
            <a:r>
              <a:rPr lang="en-US" sz="1800" spc="100" dirty="0">
                <a:effectLst/>
                <a:ea typeface="Times New Roman" panose="02020603050405020304" pitchFamily="18" charset="0"/>
              </a:rPr>
              <a:t> </a:t>
            </a:r>
            <a:r>
              <a:rPr lang="en-US" sz="1800" dirty="0">
                <a:effectLst/>
                <a:ea typeface="Times New Roman" panose="02020603050405020304" pitchFamily="18" charset="0"/>
              </a:rPr>
              <a:t>and</a:t>
            </a:r>
            <a:r>
              <a:rPr lang="en-US" sz="1800" spc="95" dirty="0">
                <a:effectLst/>
                <a:ea typeface="Times New Roman" panose="02020603050405020304" pitchFamily="18" charset="0"/>
              </a:rPr>
              <a:t> </a:t>
            </a:r>
            <a:r>
              <a:rPr lang="en-US" sz="1800" dirty="0">
                <a:effectLst/>
                <a:ea typeface="Times New Roman" panose="02020603050405020304" pitchFamily="18" charset="0"/>
              </a:rPr>
              <a:t>Cross-Validation</a:t>
            </a:r>
            <a:r>
              <a:rPr lang="en-US" sz="1800" spc="100" dirty="0">
                <a:effectLst/>
                <a:ea typeface="Times New Roman" panose="02020603050405020304" pitchFamily="18" charset="0"/>
              </a:rPr>
              <a:t> </a:t>
            </a:r>
            <a:r>
              <a:rPr lang="en-US" sz="1800" dirty="0">
                <a:effectLst/>
                <a:ea typeface="Times New Roman" panose="02020603050405020304" pitchFamily="18" charset="0"/>
              </a:rPr>
              <a:t>criteria.</a:t>
            </a:r>
          </a:p>
          <a:p>
            <a:pPr marL="75565" marR="0" algn="just">
              <a:lnSpc>
                <a:spcPts val="1365"/>
              </a:lnSpc>
              <a:spcBef>
                <a:spcPts val="0"/>
              </a:spcBef>
              <a:spcAft>
                <a:spcPts val="0"/>
              </a:spcAft>
            </a:pPr>
            <a:endParaRPr lang="en-US" sz="1800" dirty="0">
              <a:effectLst/>
              <a:ea typeface="Times New Roman" panose="02020603050405020304" pitchFamily="18" charset="0"/>
            </a:endParaRPr>
          </a:p>
          <a:p>
            <a:pPr marL="75565" algn="just"/>
            <a:r>
              <a:rPr lang="en-US" sz="1800" dirty="0">
                <a:effectLst/>
                <a:ea typeface="Times New Roman" panose="02020603050405020304" pitchFamily="18" charset="0"/>
              </a:rPr>
              <a:t>The final stage of the project includes the application of predicted data to the map</a:t>
            </a:r>
            <a:r>
              <a:rPr lang="en-US" sz="1800" spc="-275" dirty="0">
                <a:effectLst/>
                <a:ea typeface="Times New Roman" panose="02020603050405020304" pitchFamily="18" charset="0"/>
              </a:rPr>
              <a:t> </a:t>
            </a:r>
            <a:r>
              <a:rPr lang="en-US" sz="1800" dirty="0">
                <a:effectLst/>
                <a:ea typeface="Times New Roman" panose="02020603050405020304" pitchFamily="18" charset="0"/>
              </a:rPr>
              <a:t>API</a:t>
            </a:r>
            <a:r>
              <a:rPr lang="en-US" sz="1800" spc="-5" dirty="0">
                <a:effectLst/>
                <a:ea typeface="Times New Roman" panose="02020603050405020304" pitchFamily="18" charset="0"/>
              </a:rPr>
              <a:t> </a:t>
            </a:r>
            <a:r>
              <a:rPr lang="en-US" sz="1800" dirty="0">
                <a:effectLst/>
                <a:ea typeface="Times New Roman" panose="02020603050405020304" pitchFamily="18" charset="0"/>
              </a:rPr>
              <a:t>to develop an</a:t>
            </a:r>
            <a:r>
              <a:rPr lang="en-US" sz="1800" spc="-15" dirty="0">
                <a:effectLst/>
                <a:ea typeface="Times New Roman" panose="02020603050405020304" pitchFamily="18" charset="0"/>
              </a:rPr>
              <a:t> </a:t>
            </a:r>
            <a:r>
              <a:rPr lang="en-US" sz="1800" dirty="0">
                <a:effectLst/>
                <a:ea typeface="Times New Roman" panose="02020603050405020304" pitchFamily="18" charset="0"/>
              </a:rPr>
              <a:t>easily</a:t>
            </a:r>
            <a:r>
              <a:rPr lang="en-US" sz="1800" spc="10" dirty="0">
                <a:effectLst/>
                <a:ea typeface="Times New Roman" panose="02020603050405020304" pitchFamily="18" charset="0"/>
              </a:rPr>
              <a:t> </a:t>
            </a:r>
            <a:r>
              <a:rPr lang="en-US" sz="1800" dirty="0">
                <a:effectLst/>
                <a:ea typeface="Times New Roman" panose="02020603050405020304" pitchFamily="18" charset="0"/>
              </a:rPr>
              <a:t>accessible</a:t>
            </a:r>
            <a:r>
              <a:rPr lang="en-US" sz="1800" spc="-5" dirty="0">
                <a:effectLst/>
                <a:ea typeface="Times New Roman" panose="02020603050405020304" pitchFamily="18" charset="0"/>
              </a:rPr>
              <a:t> </a:t>
            </a:r>
            <a:r>
              <a:rPr lang="en-US" sz="1800" dirty="0">
                <a:effectLst/>
                <a:ea typeface="Times New Roman" panose="02020603050405020304" pitchFamily="18" charset="0"/>
              </a:rPr>
              <a:t>tool</a:t>
            </a:r>
            <a:r>
              <a:rPr lang="en-US" sz="1800" spc="10" dirty="0">
                <a:effectLst/>
                <a:ea typeface="Times New Roman" panose="02020603050405020304" pitchFamily="18" charset="0"/>
              </a:rPr>
              <a:t> </a:t>
            </a:r>
            <a:r>
              <a:rPr lang="en-US" sz="1800" dirty="0">
                <a:effectLst/>
                <a:ea typeface="Times New Roman" panose="02020603050405020304" pitchFamily="18" charset="0"/>
              </a:rPr>
              <a:t>for safer navigation.</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157373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9C028-92FE-D81E-F1E7-57F875160D89}"/>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2D6D8BDC-E235-1596-A8A0-6D26F6010C3B}"/>
              </a:ext>
            </a:extLst>
          </p:cNvPr>
          <p:cNvSpPr>
            <a:spLocks noGrp="1"/>
          </p:cNvSpPr>
          <p:nvPr>
            <p:ph type="body" sz="quarter" idx="14"/>
          </p:nvPr>
        </p:nvSpPr>
        <p:spPr/>
        <p:txBody>
          <a:bodyPr/>
          <a:lstStyle/>
          <a:p>
            <a:endParaRPr lang="en-IN" dirty="0"/>
          </a:p>
        </p:txBody>
      </p:sp>
      <p:pic>
        <p:nvPicPr>
          <p:cNvPr id="11" name="Picture Placeholder 10">
            <a:extLst>
              <a:ext uri="{FF2B5EF4-FFF2-40B4-BE49-F238E27FC236}">
                <a16:creationId xmlns:a16="http://schemas.microsoft.com/office/drawing/2014/main" id="{61A00AAD-1BA1-450B-84D3-B58C403E4C1D}"/>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31813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78CDF3C-C001-9F4E-68C5-1F60E32A5CD1}"/>
              </a:ext>
            </a:extLst>
          </p:cNvPr>
          <p:cNvSpPr>
            <a:spLocks noGrp="1"/>
          </p:cNvSpPr>
          <p:nvPr>
            <p:ph type="pic" sz="quarter" idx="13"/>
          </p:nvPr>
        </p:nvSpPr>
        <p:spPr/>
      </p:sp>
      <p:sp>
        <p:nvSpPr>
          <p:cNvPr id="3" name="Title 2">
            <a:extLst>
              <a:ext uri="{FF2B5EF4-FFF2-40B4-BE49-F238E27FC236}">
                <a16:creationId xmlns:a16="http://schemas.microsoft.com/office/drawing/2014/main" id="{A93C935F-2CE9-CF99-9602-AA14F8FF5BE3}"/>
              </a:ext>
            </a:extLst>
          </p:cNvPr>
          <p:cNvSpPr>
            <a:spLocks noGrp="1"/>
          </p:cNvSpPr>
          <p:nvPr>
            <p:ph type="title"/>
          </p:nvPr>
        </p:nvSpPr>
        <p:spPr/>
        <p:txBody>
          <a:bodyPr/>
          <a:lstStyle/>
          <a:p>
            <a:endParaRPr lang="en-IN"/>
          </a:p>
        </p:txBody>
      </p:sp>
      <p:pic>
        <p:nvPicPr>
          <p:cNvPr id="4" name="WhatsApp Video 2022-06-02 at 3.49.00 AM">
            <a:hlinkClick r:id="" action="ppaction://media"/>
            <a:extLst>
              <a:ext uri="{FF2B5EF4-FFF2-40B4-BE49-F238E27FC236}">
                <a16:creationId xmlns:a16="http://schemas.microsoft.com/office/drawing/2014/main" id="{ABCC8412-6CC4-F0C0-3454-2CC77DC602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0"/>
            <a:ext cx="12185650" cy="6858000"/>
          </a:xfrm>
          <a:prstGeom prst="rect">
            <a:avLst/>
          </a:prstGeom>
        </p:spPr>
      </p:pic>
    </p:spTree>
    <p:extLst>
      <p:ext uri="{BB962C8B-B14F-4D97-AF65-F5344CB8AC3E}">
        <p14:creationId xmlns:p14="http://schemas.microsoft.com/office/powerpoint/2010/main" val="94408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D94311-4B7D-CEA7-C415-5148062BF384}"/>
              </a:ext>
            </a:extLst>
          </p:cNvPr>
          <p:cNvPicPr>
            <a:picLocks noChangeAspect="1"/>
          </p:cNvPicPr>
          <p:nvPr/>
        </p:nvPicPr>
        <p:blipFill rotWithShape="1">
          <a:blip r:embed="rId2"/>
          <a:srcRect l="6684" t="6609" r="9146" b="10316"/>
          <a:stretch/>
        </p:blipFill>
        <p:spPr>
          <a:xfrm>
            <a:off x="1259859" y="744070"/>
            <a:ext cx="9672282" cy="5369859"/>
          </a:xfrm>
          <a:prstGeom prst="rect">
            <a:avLst/>
          </a:prstGeom>
        </p:spPr>
      </p:pic>
    </p:spTree>
    <p:extLst>
      <p:ext uri="{BB962C8B-B14F-4D97-AF65-F5344CB8AC3E}">
        <p14:creationId xmlns:p14="http://schemas.microsoft.com/office/powerpoint/2010/main" val="28021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4C6ED2-B8FE-430A-9DB1-803C3A8F6445}"/>
              </a:ext>
            </a:extLst>
          </p:cNvPr>
          <p:cNvSpPr txBox="1"/>
          <p:nvPr/>
        </p:nvSpPr>
        <p:spPr>
          <a:xfrm>
            <a:off x="986117" y="3715414"/>
            <a:ext cx="6096000" cy="1682512"/>
          </a:xfrm>
          <a:prstGeom prst="rect">
            <a:avLst/>
          </a:prstGeom>
          <a:noFill/>
        </p:spPr>
        <p:txBody>
          <a:bodyPr wrap="square">
            <a:spAutoFit/>
          </a:bodyPr>
          <a:lstStyle/>
          <a:p>
            <a:pPr marL="706755" marR="671830">
              <a:spcBef>
                <a:spcPts val="415"/>
              </a:spcBef>
              <a:spcAft>
                <a:spcPts val="0"/>
              </a:spcAft>
            </a:pPr>
            <a:r>
              <a:rPr lang="en-US" b="1" dirty="0">
                <a:solidFill>
                  <a:srgbClr val="3A3A3A"/>
                </a:solidFill>
                <a:ea typeface="Lato" panose="020F0502020204030203" pitchFamily="34" charset="0"/>
                <a:cs typeface="Lato" panose="020F0502020204030203" pitchFamily="34" charset="0"/>
              </a:rPr>
              <a:t>Supervisor: </a:t>
            </a:r>
            <a:endParaRPr lang="en-US" b="1" dirty="0">
              <a:solidFill>
                <a:srgbClr val="3A3A3A"/>
              </a:solidFill>
              <a:ea typeface="Lato" panose="020F0502020204030203" pitchFamily="34" charset="0"/>
              <a:cs typeface="Lato" panose="020F0502020204030203" pitchFamily="34" charset="0"/>
              <a:sym typeface="Wingdings" panose="05000000000000000000" pitchFamily="2" charset="2"/>
            </a:endParaRPr>
          </a:p>
          <a:p>
            <a:pPr marL="706755" marR="671830">
              <a:spcBef>
                <a:spcPts val="415"/>
              </a:spcBef>
              <a:spcAft>
                <a:spcPts val="0"/>
              </a:spcAft>
            </a:pPr>
            <a:r>
              <a:rPr lang="en-US" dirty="0">
                <a:solidFill>
                  <a:srgbClr val="3A3A3A"/>
                </a:solidFill>
                <a:effectLst/>
                <a:ea typeface="Lato" panose="020F0502020204030203" pitchFamily="34" charset="0"/>
                <a:cs typeface="Lato" panose="020F0502020204030203" pitchFamily="34" charset="0"/>
                <a:sym typeface="Wingdings" panose="05000000000000000000" pitchFamily="2" charset="2"/>
              </a:rPr>
              <a:t>Dr. Pawan Kumar Tiwari</a:t>
            </a:r>
          </a:p>
          <a:p>
            <a:pPr marL="706755" marR="671830">
              <a:spcBef>
                <a:spcPts val="415"/>
              </a:spcBef>
              <a:spcAft>
                <a:spcPts val="0"/>
              </a:spcAft>
            </a:pPr>
            <a:endParaRPr lang="en-US" b="1" dirty="0">
              <a:solidFill>
                <a:srgbClr val="3A3A3A"/>
              </a:solidFill>
              <a:ea typeface="Lato" panose="020F0502020204030203" pitchFamily="34" charset="0"/>
              <a:cs typeface="Lato" panose="020F0502020204030203" pitchFamily="34" charset="0"/>
              <a:sym typeface="Wingdings" panose="05000000000000000000" pitchFamily="2" charset="2"/>
            </a:endParaRPr>
          </a:p>
          <a:p>
            <a:pPr marL="706755" marR="671830">
              <a:spcBef>
                <a:spcPts val="415"/>
              </a:spcBef>
              <a:spcAft>
                <a:spcPts val="0"/>
              </a:spcAft>
            </a:pPr>
            <a:r>
              <a:rPr lang="en-US" b="1" dirty="0">
                <a:solidFill>
                  <a:srgbClr val="3A3A3A"/>
                </a:solidFill>
                <a:effectLst/>
                <a:ea typeface="Lato" panose="020F0502020204030203" pitchFamily="34" charset="0"/>
                <a:cs typeface="Lato" panose="020F0502020204030203" pitchFamily="34" charset="0"/>
                <a:sym typeface="Wingdings" panose="05000000000000000000" pitchFamily="2" charset="2"/>
              </a:rPr>
              <a:t>Co-supervisor:</a:t>
            </a:r>
            <a:endParaRPr lang="en-US" dirty="0">
              <a:solidFill>
                <a:srgbClr val="3A3A3A"/>
              </a:solidFill>
              <a:effectLst/>
              <a:ea typeface="Lato" panose="020F0502020204030203" pitchFamily="34" charset="0"/>
              <a:cs typeface="Lato" panose="020F0502020204030203" pitchFamily="34" charset="0"/>
              <a:sym typeface="Wingdings" panose="05000000000000000000" pitchFamily="2" charset="2"/>
            </a:endParaRPr>
          </a:p>
          <a:p>
            <a:pPr marL="706755" marR="671830">
              <a:spcBef>
                <a:spcPts val="415"/>
              </a:spcBef>
              <a:spcAft>
                <a:spcPts val="0"/>
              </a:spcAft>
            </a:pPr>
            <a:r>
              <a:rPr lang="en-US" dirty="0">
                <a:solidFill>
                  <a:srgbClr val="3A3A3A"/>
                </a:solidFill>
                <a:ea typeface="Lato" panose="020F0502020204030203" pitchFamily="34" charset="0"/>
                <a:cs typeface="Lato" panose="020F0502020204030203" pitchFamily="34" charset="0"/>
                <a:sym typeface="Wingdings" panose="05000000000000000000" pitchFamily="2" charset="2"/>
              </a:rPr>
              <a:t>Miss. Mudita Sharan</a:t>
            </a:r>
            <a:endParaRPr lang="en-US" dirty="0">
              <a:solidFill>
                <a:srgbClr val="3A3A3A"/>
              </a:solidFill>
              <a:effectLst/>
              <a:ea typeface="Lato" panose="020F0502020204030203" pitchFamily="34" charset="0"/>
              <a:cs typeface="Lato" panose="020F0502020204030203" pitchFamily="34" charset="0"/>
              <a:sym typeface="Wingdings" panose="05000000000000000000" pitchFamily="2" charset="2"/>
            </a:endParaRPr>
          </a:p>
        </p:txBody>
      </p:sp>
      <p:sp>
        <p:nvSpPr>
          <p:cNvPr id="9" name="TextBox 8">
            <a:extLst>
              <a:ext uri="{FF2B5EF4-FFF2-40B4-BE49-F238E27FC236}">
                <a16:creationId xmlns:a16="http://schemas.microsoft.com/office/drawing/2014/main" id="{DCE44F34-AF36-4AF7-A1EA-F60AD33D01D0}"/>
              </a:ext>
            </a:extLst>
          </p:cNvPr>
          <p:cNvSpPr txBox="1"/>
          <p:nvPr/>
        </p:nvSpPr>
        <p:spPr>
          <a:xfrm>
            <a:off x="986117" y="1685481"/>
            <a:ext cx="6096000" cy="1328569"/>
          </a:xfrm>
          <a:prstGeom prst="rect">
            <a:avLst/>
          </a:prstGeom>
          <a:noFill/>
        </p:spPr>
        <p:txBody>
          <a:bodyPr wrap="square">
            <a:spAutoFit/>
          </a:bodyPr>
          <a:lstStyle/>
          <a:p>
            <a:pPr marL="706755" marR="672465">
              <a:spcBef>
                <a:spcPts val="1040"/>
              </a:spcBef>
              <a:spcAft>
                <a:spcPts val="0"/>
              </a:spcAft>
            </a:pPr>
            <a:r>
              <a:rPr lang="en-US" sz="1800" b="1" dirty="0">
                <a:solidFill>
                  <a:srgbClr val="3A3A3A"/>
                </a:solidFill>
                <a:effectLst/>
                <a:ea typeface="Lato" panose="020F0502020204030203" pitchFamily="34" charset="0"/>
                <a:cs typeface="Lato" panose="020F0502020204030203" pitchFamily="34" charset="0"/>
              </a:rPr>
              <a:t>Project by:</a:t>
            </a:r>
          </a:p>
          <a:p>
            <a:pPr marL="706755" marR="672465">
              <a:spcBef>
                <a:spcPts val="1040"/>
              </a:spcBef>
              <a:spcAft>
                <a:spcPts val="0"/>
              </a:spcAft>
            </a:pPr>
            <a:r>
              <a:rPr lang="en-US" sz="1800" dirty="0">
                <a:solidFill>
                  <a:srgbClr val="3A3A3A"/>
                </a:solidFill>
                <a:effectLst/>
                <a:ea typeface="Lato" panose="020F0502020204030203" pitchFamily="34" charset="0"/>
                <a:cs typeface="Lato" panose="020F0502020204030203" pitchFamily="34" charset="0"/>
              </a:rPr>
              <a:t>Anshika</a:t>
            </a:r>
            <a:r>
              <a:rPr lang="en-US" sz="1800" spc="-25"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Awasthi</a:t>
            </a:r>
            <a:r>
              <a:rPr lang="en-US" sz="1800" spc="-20"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1805213011]</a:t>
            </a:r>
          </a:p>
          <a:p>
            <a:pPr marL="706755" marR="671195">
              <a:spcBef>
                <a:spcPts val="0"/>
              </a:spcBef>
              <a:spcAft>
                <a:spcPts val="0"/>
              </a:spcAft>
            </a:pPr>
            <a:r>
              <a:rPr lang="en-US" sz="1800" dirty="0">
                <a:solidFill>
                  <a:srgbClr val="3A3A3A"/>
                </a:solidFill>
                <a:effectLst/>
                <a:ea typeface="Lato" panose="020F0502020204030203" pitchFamily="34" charset="0"/>
                <a:cs typeface="Lato" panose="020F0502020204030203" pitchFamily="34" charset="0"/>
              </a:rPr>
              <a:t>Ashutosh</a:t>
            </a:r>
            <a:r>
              <a:rPr lang="en-US" sz="1800" spc="-20"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Yadav</a:t>
            </a:r>
            <a:r>
              <a:rPr lang="en-US" sz="1800" spc="-20"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1805213016]</a:t>
            </a:r>
          </a:p>
          <a:p>
            <a:pPr marL="706755" marR="671195"/>
            <a:r>
              <a:rPr lang="en-US" sz="1800" dirty="0">
                <a:solidFill>
                  <a:srgbClr val="3A3A3A"/>
                </a:solidFill>
                <a:effectLst/>
                <a:ea typeface="Lato" panose="020F0502020204030203" pitchFamily="34" charset="0"/>
                <a:cs typeface="Lato" panose="020F0502020204030203" pitchFamily="34" charset="0"/>
              </a:rPr>
              <a:t>Shadan</a:t>
            </a:r>
            <a:r>
              <a:rPr lang="en-US" sz="1800" spc="-5"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Amir</a:t>
            </a:r>
            <a:r>
              <a:rPr lang="en-US" sz="1800" spc="-15" dirty="0">
                <a:solidFill>
                  <a:srgbClr val="3A3A3A"/>
                </a:solidFill>
                <a:effectLst/>
                <a:ea typeface="Lato" panose="020F0502020204030203" pitchFamily="34" charset="0"/>
                <a:cs typeface="Lato" panose="020F0502020204030203" pitchFamily="34" charset="0"/>
              </a:rPr>
              <a:t> [</a:t>
            </a:r>
            <a:r>
              <a:rPr lang="en-US" sz="1800" dirty="0">
                <a:solidFill>
                  <a:srgbClr val="3A3A3A"/>
                </a:solidFill>
                <a:effectLst/>
                <a:ea typeface="Lato" panose="020F0502020204030203" pitchFamily="34" charset="0"/>
                <a:cs typeface="Lato" panose="020F0502020204030203" pitchFamily="34" charset="0"/>
              </a:rPr>
              <a:t>1805213052]</a:t>
            </a:r>
          </a:p>
        </p:txBody>
      </p:sp>
      <p:pic>
        <p:nvPicPr>
          <p:cNvPr id="13" name="Picture 12">
            <a:extLst>
              <a:ext uri="{FF2B5EF4-FFF2-40B4-BE49-F238E27FC236}">
                <a16:creationId xmlns:a16="http://schemas.microsoft.com/office/drawing/2014/main" id="{3EECCF0B-1396-4F46-87EE-9480BB7011EB}"/>
              </a:ext>
            </a:extLst>
          </p:cNvPr>
          <p:cNvPicPr>
            <a:picLocks noChangeAspect="1"/>
          </p:cNvPicPr>
          <p:nvPr/>
        </p:nvPicPr>
        <p:blipFill>
          <a:blip r:embed="rId2"/>
          <a:srcRect l="9485" r="9485"/>
          <a:stretch/>
        </p:blipFill>
        <p:spPr>
          <a:xfrm>
            <a:off x="5692588" y="-1281101"/>
            <a:ext cx="6499412" cy="9055186"/>
          </a:xfrm>
          <a:prstGeom prst="rect">
            <a:avLst/>
          </a:prstGeom>
        </p:spPr>
      </p:pic>
    </p:spTree>
    <p:extLst>
      <p:ext uri="{BB962C8B-B14F-4D97-AF65-F5344CB8AC3E}">
        <p14:creationId xmlns:p14="http://schemas.microsoft.com/office/powerpoint/2010/main" val="400481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BDF9E5-5335-4563-A633-0C10460C224C}"/>
              </a:ext>
            </a:extLst>
          </p:cNvPr>
          <p:cNvSpPr txBox="1"/>
          <p:nvPr/>
        </p:nvSpPr>
        <p:spPr>
          <a:xfrm>
            <a:off x="1077445" y="791327"/>
            <a:ext cx="2537426" cy="646331"/>
          </a:xfrm>
          <a:prstGeom prst="rect">
            <a:avLst/>
          </a:prstGeom>
          <a:noFill/>
        </p:spPr>
        <p:txBody>
          <a:bodyPr wrap="none" rtlCol="0">
            <a:spAutoFit/>
          </a:bodyPr>
          <a:lstStyle/>
          <a:p>
            <a:r>
              <a:rPr lang="en-US" sz="3600" b="1" dirty="0"/>
              <a:t>References</a:t>
            </a:r>
          </a:p>
        </p:txBody>
      </p:sp>
      <p:sp>
        <p:nvSpPr>
          <p:cNvPr id="7" name="TextBox 6">
            <a:extLst>
              <a:ext uri="{FF2B5EF4-FFF2-40B4-BE49-F238E27FC236}">
                <a16:creationId xmlns:a16="http://schemas.microsoft.com/office/drawing/2014/main" id="{3BF61462-6960-43B9-873F-5342F95F73E7}"/>
              </a:ext>
            </a:extLst>
          </p:cNvPr>
          <p:cNvSpPr txBox="1"/>
          <p:nvPr/>
        </p:nvSpPr>
        <p:spPr>
          <a:xfrm>
            <a:off x="1077445" y="1616952"/>
            <a:ext cx="10027024" cy="4826962"/>
          </a:xfrm>
          <a:prstGeom prst="rect">
            <a:avLst/>
          </a:prstGeom>
          <a:noFill/>
        </p:spPr>
        <p:txBody>
          <a:bodyPr wrap="square" numCol="1" rtlCol="0">
            <a:spAutoFit/>
          </a:bodyPr>
          <a:lstStyle/>
          <a:p>
            <a:pPr lvl="0">
              <a:lnSpc>
                <a:spcPct val="105000"/>
              </a:lnSpc>
              <a:buSzPts val="1200"/>
            </a:pPr>
            <a:r>
              <a:rPr lang="en-IN" sz="1400" dirty="0"/>
              <a:t>[1]   Ch. </a:t>
            </a:r>
            <a:r>
              <a:rPr lang="en-IN" sz="1400" dirty="0" err="1"/>
              <a:t>Mahendra</a:t>
            </a:r>
            <a:r>
              <a:rPr lang="en-IN" sz="1400" dirty="0"/>
              <a:t>, G. Nani Babu, </a:t>
            </a:r>
            <a:r>
              <a:rPr lang="en-IN" sz="1400" dirty="0" err="1"/>
              <a:t>Balu</a:t>
            </a:r>
            <a:r>
              <a:rPr lang="en-IN" sz="1400" dirty="0"/>
              <a:t> Nitin Chandra, A. </a:t>
            </a:r>
            <a:r>
              <a:rPr lang="en-IN" sz="1400" dirty="0" err="1"/>
              <a:t>Avinash</a:t>
            </a:r>
            <a:r>
              <a:rPr lang="en-IN" sz="1400" dirty="0"/>
              <a:t>, Aditya. “Crime Rate Prediction” Vol 11. [Issued- 5 May 2020] </a:t>
            </a:r>
          </a:p>
          <a:p>
            <a:pPr lvl="0">
              <a:lnSpc>
                <a:spcPct val="105000"/>
              </a:lnSpc>
              <a:buSzPts val="1200"/>
            </a:pPr>
            <a:r>
              <a:rPr lang="en-IN" sz="1400" dirty="0"/>
              <a:t>[2]   Amrit Ghosh, Arpan Roy Chaudhary, </a:t>
            </a:r>
            <a:r>
              <a:rPr lang="en-IN" sz="1400" dirty="0" err="1"/>
              <a:t>Aviroop</a:t>
            </a:r>
            <a:r>
              <a:rPr lang="en-IN" sz="1400" dirty="0"/>
              <a:t> </a:t>
            </a:r>
            <a:r>
              <a:rPr lang="en-IN" sz="1400" dirty="0" err="1"/>
              <a:t>Saha</a:t>
            </a:r>
            <a:r>
              <a:rPr lang="en-IN" sz="1400" dirty="0"/>
              <a:t>, </a:t>
            </a:r>
            <a:r>
              <a:rPr lang="en-IN" sz="1400" dirty="0" err="1"/>
              <a:t>Krishne</a:t>
            </a:r>
            <a:r>
              <a:rPr lang="en-IN" sz="1400" dirty="0"/>
              <a:t> </a:t>
            </a:r>
            <a:r>
              <a:rPr lang="en-IN" sz="1400" dirty="0" err="1"/>
              <a:t>Dukundu</a:t>
            </a:r>
            <a:r>
              <a:rPr lang="en-IN" sz="1400" dirty="0"/>
              <a:t>. “Crime Prediction Analysis” Submitted to KIIT </a:t>
            </a:r>
          </a:p>
          <a:p>
            <a:pPr lvl="0">
              <a:lnSpc>
                <a:spcPct val="105000"/>
              </a:lnSpc>
              <a:buSzPts val="1200"/>
            </a:pPr>
            <a:r>
              <a:rPr lang="en-IN" sz="1400" dirty="0"/>
              <a:t>       Deemed </a:t>
            </a:r>
            <a:r>
              <a:rPr lang="en-IN" sz="1400" dirty="0" err="1"/>
              <a:t>tobeUniversity</a:t>
            </a:r>
            <a:r>
              <a:rPr lang="en-IN" sz="1400" dirty="0"/>
              <a:t>. [Dated- April, 2020] </a:t>
            </a:r>
          </a:p>
          <a:p>
            <a:pPr lvl="0">
              <a:lnSpc>
                <a:spcPct val="105000"/>
              </a:lnSpc>
              <a:buSzPts val="1200"/>
            </a:pPr>
            <a:r>
              <a:rPr lang="en-IN" sz="1400" dirty="0"/>
              <a:t>[3]   “Volume I Statistics” Available: https://ncrb.gov.in/en/Crime-in-India-2020 [2019] </a:t>
            </a:r>
          </a:p>
          <a:p>
            <a:pPr lvl="0">
              <a:lnSpc>
                <a:spcPct val="105000"/>
              </a:lnSpc>
              <a:buSzPts val="1200"/>
            </a:pPr>
            <a:r>
              <a:rPr lang="en-IN" sz="1400" dirty="0"/>
              <a:t>[4]   “Way Better! – Find the Safe Way App Service” Available: https://www.behance.net/gallery/67893883/Way-Better-Find-</a:t>
            </a:r>
          </a:p>
          <a:p>
            <a:pPr lvl="0">
              <a:lnSpc>
                <a:spcPct val="105000"/>
              </a:lnSpc>
              <a:buSzPts val="1200"/>
            </a:pPr>
            <a:r>
              <a:rPr lang="en-IN" sz="1400" dirty="0"/>
              <a:t>       the-Safe-</a:t>
            </a:r>
            <a:r>
              <a:rPr lang="en-IN" sz="1400" dirty="0" err="1"/>
              <a:t>WayAppService</a:t>
            </a:r>
            <a:r>
              <a:rPr lang="en-IN" sz="1400" dirty="0"/>
              <a:t> [Issued- 2019] </a:t>
            </a:r>
          </a:p>
          <a:p>
            <a:pPr lvl="0">
              <a:lnSpc>
                <a:spcPct val="105000"/>
              </a:lnSpc>
              <a:buSzPts val="1200"/>
            </a:pPr>
            <a:r>
              <a:rPr lang="en-IN" sz="1400" dirty="0"/>
              <a:t>[5]   </a:t>
            </a:r>
            <a:r>
              <a:rPr lang="en-IN" sz="1400" dirty="0" err="1"/>
              <a:t>Dewashish</a:t>
            </a:r>
            <a:r>
              <a:rPr lang="en-IN" sz="1400" dirty="0"/>
              <a:t> Kumar, </a:t>
            </a:r>
            <a:r>
              <a:rPr lang="en-IN" sz="1400" dirty="0" err="1"/>
              <a:t>Abhinash</a:t>
            </a:r>
            <a:r>
              <a:rPr lang="en-IN" sz="1400" dirty="0"/>
              <a:t> Kumar, </a:t>
            </a:r>
            <a:r>
              <a:rPr lang="en-IN" sz="1400" dirty="0" err="1"/>
              <a:t>Dr.S</a:t>
            </a:r>
            <a:r>
              <a:rPr lang="en-IN" sz="1400" dirty="0"/>
              <a:t>. Gowri, </a:t>
            </a:r>
            <a:r>
              <a:rPr lang="en-IN" sz="1400" dirty="0" err="1"/>
              <a:t>Dr.</a:t>
            </a:r>
            <a:r>
              <a:rPr lang="en-IN" sz="1400" dirty="0"/>
              <a:t> A. Sivasangari4, Ms. J. S. Vimali5, </a:t>
            </a:r>
            <a:r>
              <a:rPr lang="en-IN" sz="1400" dirty="0" err="1"/>
              <a:t>Dr.</a:t>
            </a:r>
            <a:r>
              <a:rPr lang="en-IN" sz="1400" dirty="0"/>
              <a:t> G. </a:t>
            </a:r>
            <a:r>
              <a:rPr lang="en-IN" sz="1400" dirty="0" err="1"/>
              <a:t>Roslinenesa</a:t>
            </a:r>
            <a:r>
              <a:rPr lang="en-IN" sz="1400" dirty="0"/>
              <a:t> Kumari. </a:t>
            </a:r>
          </a:p>
          <a:p>
            <a:pPr lvl="0">
              <a:lnSpc>
                <a:spcPct val="105000"/>
              </a:lnSpc>
              <a:buSzPts val="1200"/>
            </a:pPr>
            <a:r>
              <a:rPr lang="en-IN" sz="1400" dirty="0"/>
              <a:t>       “Predicting The Rate of Crime Using K Means”. [Issued 2019] </a:t>
            </a:r>
          </a:p>
          <a:p>
            <a:pPr lvl="0">
              <a:lnSpc>
                <a:spcPct val="105000"/>
              </a:lnSpc>
              <a:buSzPts val="1200"/>
            </a:pPr>
            <a:r>
              <a:rPr lang="en-IN" sz="1400" dirty="0"/>
              <a:t>[6]   </a:t>
            </a:r>
            <a:r>
              <a:rPr lang="en-IN" sz="1400" dirty="0" err="1"/>
              <a:t>ToppiReddy</a:t>
            </a:r>
            <a:r>
              <a:rPr lang="en-IN" sz="1400" dirty="0"/>
              <a:t>, Hitesh Kumar Reddy, Bhavna Saini, and </a:t>
            </a:r>
            <a:r>
              <a:rPr lang="en-IN" sz="1400" dirty="0" err="1"/>
              <a:t>Ginika</a:t>
            </a:r>
            <a:r>
              <a:rPr lang="en-IN" sz="1400" dirty="0"/>
              <a:t> Mahajan. "Crime prediction &amp; monitoring framework based </a:t>
            </a:r>
          </a:p>
          <a:p>
            <a:pPr lvl="0">
              <a:lnSpc>
                <a:spcPct val="105000"/>
              </a:lnSpc>
              <a:buSzPts val="1200"/>
            </a:pPr>
            <a:r>
              <a:rPr lang="en-IN" sz="1400" dirty="0"/>
              <a:t>       on spatial analysis." Procedia computer science [Issued- 2018]. </a:t>
            </a:r>
          </a:p>
          <a:p>
            <a:pPr lvl="0">
              <a:lnSpc>
                <a:spcPct val="105000"/>
              </a:lnSpc>
              <a:buSzPts val="1200"/>
            </a:pPr>
            <a:r>
              <a:rPr lang="en-IN" sz="1400" dirty="0"/>
              <a:t>[7]   Kunal Diwan, Sahitya Nigam, Saurabh Tiwari, </a:t>
            </a:r>
            <a:r>
              <a:rPr lang="en-IN" sz="1400" dirty="0" err="1"/>
              <a:t>Vikramaditya</a:t>
            </a:r>
            <a:r>
              <a:rPr lang="en-IN" sz="1400" dirty="0"/>
              <a:t> Singh </a:t>
            </a:r>
            <a:r>
              <a:rPr lang="en-IN" sz="1400" dirty="0" err="1"/>
              <a:t>Bhati</a:t>
            </a:r>
            <a:r>
              <a:rPr lang="en-IN" sz="1400" dirty="0"/>
              <a:t>. “PAASBAAN – Crime Prediction and Classification </a:t>
            </a:r>
          </a:p>
          <a:p>
            <a:pPr lvl="0">
              <a:lnSpc>
                <a:spcPct val="105000"/>
              </a:lnSpc>
              <a:buSzPts val="1200"/>
            </a:pPr>
            <a:r>
              <a:rPr lang="en-IN" sz="1400" dirty="0"/>
              <a:t>       in Indore City” submitted to Rajiv Gandhi </a:t>
            </a:r>
            <a:r>
              <a:rPr lang="en-IN" sz="1400" dirty="0" err="1"/>
              <a:t>Proudyogiki</a:t>
            </a:r>
            <a:r>
              <a:rPr lang="en-IN" sz="1400" dirty="0"/>
              <a:t> Vishwavidyalaya, Bhopal. [Issued: 2018] </a:t>
            </a:r>
          </a:p>
          <a:p>
            <a:pPr lvl="0">
              <a:lnSpc>
                <a:spcPct val="105000"/>
              </a:lnSpc>
              <a:buSzPts val="1200"/>
            </a:pPr>
            <a:r>
              <a:rPr lang="en-IN" sz="1400" dirty="0"/>
              <a:t>[8]   Oren </a:t>
            </a:r>
            <a:r>
              <a:rPr lang="en-IN" sz="1400" dirty="0" err="1"/>
              <a:t>Anava</a:t>
            </a:r>
            <a:r>
              <a:rPr lang="en-IN" sz="1400" dirty="0"/>
              <a:t>, Kr Y. Levy “K-Nearest </a:t>
            </a:r>
            <a:r>
              <a:rPr lang="en-IN" sz="1400" dirty="0" err="1"/>
              <a:t>Neighbors</a:t>
            </a:r>
            <a:r>
              <a:rPr lang="en-IN" sz="1400" dirty="0"/>
              <a:t>: From Global to Local” [April 2017] </a:t>
            </a:r>
          </a:p>
          <a:p>
            <a:pPr lvl="0">
              <a:lnSpc>
                <a:spcPct val="105000"/>
              </a:lnSpc>
              <a:buSzPts val="1200"/>
            </a:pPr>
            <a:r>
              <a:rPr lang="en-IN" sz="1400" dirty="0"/>
              <a:t>[9]   Ping Li, </a:t>
            </a:r>
            <a:r>
              <a:rPr lang="en-IN" sz="1400" dirty="0" err="1"/>
              <a:t>Jianping</a:t>
            </a:r>
            <a:r>
              <a:rPr lang="en-IN" sz="1400" dirty="0"/>
              <a:t> Gou, </a:t>
            </a:r>
            <a:r>
              <a:rPr lang="en-IN" sz="1400" dirty="0" err="1"/>
              <a:t>Hebiao</a:t>
            </a:r>
            <a:r>
              <a:rPr lang="en-IN" sz="1400" dirty="0"/>
              <a:t> Yang, “The Distance-Weighted K-nearest Centroid </a:t>
            </a:r>
            <a:r>
              <a:rPr lang="en-IN" sz="1400" dirty="0" err="1"/>
              <a:t>Neighbor</a:t>
            </a:r>
            <a:r>
              <a:rPr lang="en-IN" sz="1400" dirty="0"/>
              <a:t> Classification”, Volume 8, </a:t>
            </a:r>
          </a:p>
          <a:p>
            <a:pPr lvl="0">
              <a:lnSpc>
                <a:spcPct val="105000"/>
              </a:lnSpc>
              <a:buSzPts val="1200"/>
            </a:pPr>
            <a:r>
              <a:rPr lang="en-IN" sz="1400" dirty="0"/>
              <a:t>       Number 3 [Issued: May 2017] </a:t>
            </a:r>
          </a:p>
          <a:p>
            <a:pPr lvl="0">
              <a:lnSpc>
                <a:spcPct val="105000"/>
              </a:lnSpc>
              <a:buSzPts val="1200"/>
            </a:pPr>
            <a:r>
              <a:rPr lang="en-IN" sz="1400" dirty="0"/>
              <a:t>[10] </a:t>
            </a:r>
            <a:r>
              <a:rPr lang="en-IN" sz="1400" dirty="0" err="1"/>
              <a:t>Aghababaei</a:t>
            </a:r>
            <a:r>
              <a:rPr lang="en-IN" sz="1400" dirty="0"/>
              <a:t>, </a:t>
            </a:r>
            <a:r>
              <a:rPr lang="en-IN" sz="1400" dirty="0" err="1"/>
              <a:t>Somayyeh</a:t>
            </a:r>
            <a:r>
              <a:rPr lang="en-IN" sz="1400" dirty="0"/>
              <a:t> and Masoud </a:t>
            </a:r>
            <a:r>
              <a:rPr lang="en-IN" sz="1400" dirty="0" err="1"/>
              <a:t>Makrehchi</a:t>
            </a:r>
            <a:r>
              <a:rPr lang="en-IN" sz="1400" dirty="0"/>
              <a:t>. “Mining social media content for crime prediction.” IEEE/WIC/ACM </a:t>
            </a:r>
          </a:p>
          <a:p>
            <a:pPr lvl="0">
              <a:lnSpc>
                <a:spcPct val="105000"/>
              </a:lnSpc>
              <a:buSzPts val="1200"/>
            </a:pPr>
            <a:r>
              <a:rPr lang="en-IN" sz="1400" dirty="0"/>
              <a:t>       International Conference on Web Intelligence (WI). [June 2016] </a:t>
            </a:r>
          </a:p>
          <a:p>
            <a:pPr lvl="0">
              <a:lnSpc>
                <a:spcPct val="105000"/>
              </a:lnSpc>
              <a:buSzPts val="1200"/>
            </a:pPr>
            <a:r>
              <a:rPr lang="en-IN" sz="1400" dirty="0"/>
              <a:t>[11] Ming Zhao, and </a:t>
            </a:r>
            <a:r>
              <a:rPr lang="en-IN" sz="1400" dirty="0" err="1"/>
              <a:t>Jingchao</a:t>
            </a:r>
            <a:r>
              <a:rPr lang="en-IN" sz="1400" dirty="0"/>
              <a:t> Chen, “Improvement and Comparison of Weighted k Nearest </a:t>
            </a:r>
            <a:r>
              <a:rPr lang="en-IN" sz="1400" dirty="0" err="1"/>
              <a:t>Neighbors</a:t>
            </a:r>
            <a:r>
              <a:rPr lang="en-IN" sz="1400" dirty="0"/>
              <a:t> Classifiers for Model </a:t>
            </a:r>
          </a:p>
          <a:p>
            <a:pPr lvl="0">
              <a:lnSpc>
                <a:spcPct val="105000"/>
              </a:lnSpc>
              <a:buSzPts val="1200"/>
            </a:pPr>
            <a:r>
              <a:rPr lang="en-IN" sz="1400" dirty="0"/>
              <a:t>       Selection”, Volume 10 [Issued: 2016]. </a:t>
            </a:r>
          </a:p>
          <a:p>
            <a:pPr lvl="0">
              <a:lnSpc>
                <a:spcPct val="105000"/>
              </a:lnSpc>
              <a:buSzPts val="1200"/>
            </a:pPr>
            <a:r>
              <a:rPr lang="en-IN" sz="1400" dirty="0"/>
              <a:t>[12] Ming Zhao, and </a:t>
            </a:r>
            <a:r>
              <a:rPr lang="en-IN" sz="1400" dirty="0" err="1"/>
              <a:t>Jingchao</a:t>
            </a:r>
            <a:r>
              <a:rPr lang="en-IN" sz="1400" dirty="0"/>
              <a:t> Chen, “Improvement and Comparison of Weighted k </a:t>
            </a:r>
            <a:r>
              <a:rPr lang="en-IN" sz="1400" dirty="0" err="1"/>
              <a:t>NearestNeighbors</a:t>
            </a:r>
            <a:r>
              <a:rPr lang="en-IN" sz="1400" dirty="0"/>
              <a:t> Classifiers for Model </a:t>
            </a:r>
          </a:p>
          <a:p>
            <a:pPr lvl="0">
              <a:lnSpc>
                <a:spcPct val="105000"/>
              </a:lnSpc>
              <a:buSzPts val="1200"/>
            </a:pPr>
            <a:r>
              <a:rPr lang="en-IN" sz="1400" dirty="0"/>
              <a:t>       Selection”, [Issued- 2016].</a:t>
            </a:r>
            <a:endParaRPr lang="en-IN" sz="1400" dirty="0">
              <a:effectLst/>
              <a:ea typeface="Times New Roman" panose="02020603050405020304" pitchFamily="18" charset="0"/>
            </a:endParaRPr>
          </a:p>
        </p:txBody>
      </p:sp>
    </p:spTree>
    <p:extLst>
      <p:ext uri="{BB962C8B-B14F-4D97-AF65-F5344CB8AC3E}">
        <p14:creationId xmlns:p14="http://schemas.microsoft.com/office/powerpoint/2010/main" val="258666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605E46-BBFB-46CD-B892-C17A1FF58AA7}"/>
              </a:ext>
            </a:extLst>
          </p:cNvPr>
          <p:cNvSpPr txBox="1"/>
          <p:nvPr/>
        </p:nvSpPr>
        <p:spPr>
          <a:xfrm>
            <a:off x="3741637" y="2828835"/>
            <a:ext cx="4708725" cy="1200329"/>
          </a:xfrm>
          <a:prstGeom prst="rect">
            <a:avLst/>
          </a:prstGeom>
          <a:noFill/>
        </p:spPr>
        <p:txBody>
          <a:bodyPr wrap="none" rtlCol="0">
            <a:spAutoFit/>
          </a:bodyPr>
          <a:lstStyle/>
          <a:p>
            <a:r>
              <a:rPr lang="en-US" sz="7200" b="1" dirty="0"/>
              <a:t>Thank You</a:t>
            </a:r>
          </a:p>
        </p:txBody>
      </p:sp>
    </p:spTree>
    <p:extLst>
      <p:ext uri="{BB962C8B-B14F-4D97-AF65-F5344CB8AC3E}">
        <p14:creationId xmlns:p14="http://schemas.microsoft.com/office/powerpoint/2010/main" val="130008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B56277-9258-4717-8205-433695905641}"/>
              </a:ext>
            </a:extLst>
          </p:cNvPr>
          <p:cNvSpPr txBox="1"/>
          <p:nvPr/>
        </p:nvSpPr>
        <p:spPr>
          <a:xfrm>
            <a:off x="1479176" y="1709643"/>
            <a:ext cx="2911182" cy="646331"/>
          </a:xfrm>
          <a:prstGeom prst="rect">
            <a:avLst/>
          </a:prstGeom>
          <a:noFill/>
        </p:spPr>
        <p:txBody>
          <a:bodyPr wrap="none" rtlCol="0">
            <a:spAutoFit/>
          </a:bodyPr>
          <a:lstStyle/>
          <a:p>
            <a:r>
              <a:rPr lang="en-US" sz="3600" b="1" dirty="0"/>
              <a:t>Introduction</a:t>
            </a:r>
          </a:p>
        </p:txBody>
      </p:sp>
      <p:sp>
        <p:nvSpPr>
          <p:cNvPr id="9" name="TextBox 8">
            <a:extLst>
              <a:ext uri="{FF2B5EF4-FFF2-40B4-BE49-F238E27FC236}">
                <a16:creationId xmlns:a16="http://schemas.microsoft.com/office/drawing/2014/main" id="{1945C50F-C24E-4715-AEFD-06D257DF37B9}"/>
              </a:ext>
            </a:extLst>
          </p:cNvPr>
          <p:cNvSpPr txBox="1"/>
          <p:nvPr/>
        </p:nvSpPr>
        <p:spPr>
          <a:xfrm>
            <a:off x="1249456" y="2683745"/>
            <a:ext cx="9310255" cy="2585323"/>
          </a:xfrm>
          <a:prstGeom prst="rect">
            <a:avLst/>
          </a:prstGeom>
          <a:noFill/>
        </p:spPr>
        <p:txBody>
          <a:bodyPr wrap="square" rtlCol="0">
            <a:spAutoFit/>
          </a:bodyPr>
          <a:lstStyle/>
          <a:p>
            <a:pPr marL="243205" marR="95250">
              <a:spcBef>
                <a:spcPts val="925"/>
              </a:spcBef>
              <a:spcAft>
                <a:spcPts val="0"/>
              </a:spcAft>
            </a:pPr>
            <a:r>
              <a:rPr lang="en-US" sz="1800" dirty="0">
                <a:effectLst/>
                <a:ea typeface="Times New Roman" panose="02020603050405020304" pitchFamily="18" charset="0"/>
              </a:rPr>
              <a:t>Crimes are treacherous and common social problem faced throughout the world. Crimes affect the quality of living, economic growth, and</a:t>
            </a:r>
            <a:r>
              <a:rPr lang="en-US" sz="1800" spc="5" dirty="0">
                <a:effectLst/>
                <a:ea typeface="Times New Roman" panose="02020603050405020304" pitchFamily="18" charset="0"/>
              </a:rPr>
              <a:t> </a:t>
            </a:r>
            <a:r>
              <a:rPr lang="en-US" sz="1800" dirty="0">
                <a:effectLst/>
                <a:ea typeface="Times New Roman" panose="02020603050405020304" pitchFamily="18" charset="0"/>
              </a:rPr>
              <a:t>reputation of a nation. There has been a great increase in crime rate in the last few years. In order to cut down the crime rate,</a:t>
            </a:r>
            <a:r>
              <a:rPr lang="en-US" sz="1800" spc="5" dirty="0">
                <a:effectLst/>
                <a:ea typeface="Times New Roman" panose="02020603050405020304" pitchFamily="18" charset="0"/>
              </a:rPr>
              <a:t> </a:t>
            </a:r>
            <a:r>
              <a:rPr lang="en-US" sz="1800" dirty="0">
                <a:effectLst/>
                <a:ea typeface="Times New Roman" panose="02020603050405020304" pitchFamily="18" charset="0"/>
              </a:rPr>
              <a:t>the law enforcements need to take strong preventive measures. With the aim of saving the society from crimes, there is a need for</a:t>
            </a:r>
            <a:r>
              <a:rPr lang="en-US" sz="1800" spc="5" dirty="0">
                <a:effectLst/>
                <a:ea typeface="Times New Roman" panose="02020603050405020304" pitchFamily="18" charset="0"/>
              </a:rPr>
              <a:t> </a:t>
            </a:r>
            <a:r>
              <a:rPr lang="en-US" sz="1800" dirty="0">
                <a:effectLst/>
                <a:ea typeface="Times New Roman" panose="02020603050405020304" pitchFamily="18" charset="0"/>
              </a:rPr>
              <a:t>advancement in systems and new approaches for improving the analysis of crime for protecting their communities. Accurate real-time</a:t>
            </a:r>
            <a:r>
              <a:rPr lang="en-US" sz="1800" spc="5" dirty="0">
                <a:effectLst/>
                <a:ea typeface="Times New Roman" panose="02020603050405020304" pitchFamily="18" charset="0"/>
              </a:rPr>
              <a:t> </a:t>
            </a:r>
            <a:r>
              <a:rPr lang="en-US" sz="1800" dirty="0">
                <a:effectLst/>
                <a:ea typeface="Times New Roman" panose="02020603050405020304" pitchFamily="18" charset="0"/>
              </a:rPr>
              <a:t>c</a:t>
            </a:r>
            <a:r>
              <a:rPr lang="en-US" sz="1800" spc="5" dirty="0">
                <a:effectLst/>
                <a:ea typeface="Times New Roman" panose="02020603050405020304" pitchFamily="18" charset="0"/>
              </a:rPr>
              <a:t> </a:t>
            </a:r>
            <a:r>
              <a:rPr lang="en-US" sz="1800" dirty="0">
                <a:effectLst/>
                <a:ea typeface="Times New Roman" panose="02020603050405020304" pitchFamily="18" charset="0"/>
              </a:rPr>
              <a:t>predictions of crime</a:t>
            </a:r>
            <a:r>
              <a:rPr lang="en-US" sz="1800" spc="5" dirty="0">
                <a:effectLst/>
                <a:ea typeface="Times New Roman" panose="02020603050405020304" pitchFamily="18" charset="0"/>
              </a:rPr>
              <a:t> </a:t>
            </a:r>
            <a:r>
              <a:rPr lang="en-US" sz="1800" dirty="0">
                <a:effectLst/>
                <a:ea typeface="Times New Roman" panose="02020603050405020304" pitchFamily="18" charset="0"/>
              </a:rPr>
              <a:t>help</a:t>
            </a:r>
            <a:r>
              <a:rPr lang="en-US" sz="1800" spc="5" dirty="0">
                <a:effectLst/>
                <a:ea typeface="Times New Roman" panose="02020603050405020304" pitchFamily="18" charset="0"/>
              </a:rPr>
              <a:t> </a:t>
            </a:r>
            <a:r>
              <a:rPr lang="en-US" sz="1800" dirty="0">
                <a:effectLst/>
                <a:ea typeface="Times New Roman" panose="02020603050405020304" pitchFamily="18" charset="0"/>
              </a:rPr>
              <a:t>to</a:t>
            </a:r>
            <a:r>
              <a:rPr lang="en-US" sz="1800" spc="5" dirty="0">
                <a:effectLst/>
                <a:ea typeface="Times New Roman" panose="02020603050405020304" pitchFamily="18" charset="0"/>
              </a:rPr>
              <a:t> </a:t>
            </a:r>
            <a:r>
              <a:rPr lang="en-US" sz="1800" dirty="0">
                <a:effectLst/>
                <a:ea typeface="Times New Roman" panose="02020603050405020304" pitchFamily="18" charset="0"/>
              </a:rPr>
              <a:t>reduce</a:t>
            </a:r>
            <a:r>
              <a:rPr lang="en-US" sz="1800" spc="5" dirty="0">
                <a:effectLst/>
                <a:ea typeface="Times New Roman" panose="02020603050405020304" pitchFamily="18" charset="0"/>
              </a:rPr>
              <a:t> </a:t>
            </a:r>
            <a:r>
              <a:rPr lang="en-US" sz="1800" dirty="0">
                <a:effectLst/>
                <a:ea typeface="Times New Roman" panose="02020603050405020304" pitchFamily="18" charset="0"/>
              </a:rPr>
              <a:t>the</a:t>
            </a:r>
            <a:r>
              <a:rPr lang="en-US" sz="1800" spc="5" dirty="0">
                <a:effectLst/>
                <a:ea typeface="Times New Roman" panose="02020603050405020304" pitchFamily="18" charset="0"/>
              </a:rPr>
              <a:t> </a:t>
            </a:r>
            <a:r>
              <a:rPr lang="en-US" sz="1800" dirty="0">
                <a:effectLst/>
                <a:ea typeface="Times New Roman" panose="02020603050405020304" pitchFamily="18" charset="0"/>
              </a:rPr>
              <a:t>crime</a:t>
            </a:r>
            <a:r>
              <a:rPr lang="en-US" sz="1800" spc="5" dirty="0">
                <a:effectLst/>
                <a:ea typeface="Times New Roman" panose="02020603050405020304" pitchFamily="18" charset="0"/>
              </a:rPr>
              <a:t> </a:t>
            </a:r>
            <a:r>
              <a:rPr lang="en-US" sz="1800" dirty="0">
                <a:effectLst/>
                <a:ea typeface="Times New Roman" panose="02020603050405020304" pitchFamily="18" charset="0"/>
              </a:rPr>
              <a:t>rate</a:t>
            </a:r>
            <a:r>
              <a:rPr lang="en-US" sz="1800" spc="5" dirty="0">
                <a:effectLst/>
                <a:ea typeface="Times New Roman" panose="02020603050405020304" pitchFamily="18" charset="0"/>
              </a:rPr>
              <a:t> </a:t>
            </a:r>
            <a:r>
              <a:rPr lang="en-US" sz="1800" dirty="0">
                <a:effectLst/>
                <a:ea typeface="Times New Roman" panose="02020603050405020304" pitchFamily="18" charset="0"/>
              </a:rPr>
              <a:t>but</a:t>
            </a:r>
            <a:r>
              <a:rPr lang="en-US" sz="1800" spc="5" dirty="0">
                <a:effectLst/>
                <a:ea typeface="Times New Roman" panose="02020603050405020304" pitchFamily="18" charset="0"/>
              </a:rPr>
              <a:t> </a:t>
            </a:r>
            <a:r>
              <a:rPr lang="en-US" sz="1800" dirty="0">
                <a:effectLst/>
                <a:ea typeface="Times New Roman" panose="02020603050405020304" pitchFamily="18" charset="0"/>
              </a:rPr>
              <a:t>remains</a:t>
            </a:r>
            <a:r>
              <a:rPr lang="en-US" sz="1800" spc="5" dirty="0">
                <a:effectLst/>
                <a:ea typeface="Times New Roman" panose="02020603050405020304" pitchFamily="18" charset="0"/>
              </a:rPr>
              <a:t> </a:t>
            </a:r>
            <a:r>
              <a:rPr lang="en-US" sz="1800" dirty="0">
                <a:effectLst/>
                <a:ea typeface="Times New Roman" panose="02020603050405020304" pitchFamily="18" charset="0"/>
              </a:rPr>
              <a:t>challenging</a:t>
            </a:r>
            <a:r>
              <a:rPr lang="en-US" sz="1800" spc="5" dirty="0">
                <a:effectLst/>
                <a:ea typeface="Times New Roman" panose="02020603050405020304" pitchFamily="18" charset="0"/>
              </a:rPr>
              <a:t> </a:t>
            </a:r>
            <a:r>
              <a:rPr lang="en-US" sz="1800" dirty="0">
                <a:effectLst/>
                <a:ea typeface="Times New Roman" panose="02020603050405020304" pitchFamily="18" charset="0"/>
              </a:rPr>
              <a:t>problem</a:t>
            </a:r>
            <a:r>
              <a:rPr lang="en-US" sz="1800" spc="5" dirty="0">
                <a:effectLst/>
                <a:ea typeface="Times New Roman" panose="02020603050405020304" pitchFamily="18" charset="0"/>
              </a:rPr>
              <a:t> </a:t>
            </a:r>
            <a:r>
              <a:rPr lang="en-US" sz="1800" dirty="0">
                <a:effectLst/>
                <a:ea typeface="Times New Roman" panose="02020603050405020304" pitchFamily="18" charset="0"/>
              </a:rPr>
              <a:t>for</a:t>
            </a:r>
            <a:r>
              <a:rPr lang="en-US" sz="1800" spc="5" dirty="0">
                <a:effectLst/>
                <a:ea typeface="Times New Roman" panose="02020603050405020304" pitchFamily="18" charset="0"/>
              </a:rPr>
              <a:t> </a:t>
            </a:r>
            <a:r>
              <a:rPr lang="en-US" sz="1800" dirty="0">
                <a:effectLst/>
                <a:ea typeface="Times New Roman" panose="02020603050405020304" pitchFamily="18" charset="0"/>
              </a:rPr>
              <a:t>the</a:t>
            </a:r>
            <a:r>
              <a:rPr lang="en-US" sz="1800" spc="5" dirty="0">
                <a:effectLst/>
                <a:ea typeface="Times New Roman" panose="02020603050405020304" pitchFamily="18" charset="0"/>
              </a:rPr>
              <a:t> </a:t>
            </a:r>
            <a:r>
              <a:rPr lang="en-US" sz="1800" dirty="0">
                <a:effectLst/>
                <a:ea typeface="Times New Roman" panose="02020603050405020304" pitchFamily="18" charset="0"/>
              </a:rPr>
              <a:t>scientific</a:t>
            </a:r>
            <a:r>
              <a:rPr lang="en-US" sz="1800" spc="5" dirty="0">
                <a:effectLst/>
                <a:ea typeface="Times New Roman" panose="02020603050405020304" pitchFamily="18" charset="0"/>
              </a:rPr>
              <a:t> </a:t>
            </a:r>
            <a:r>
              <a:rPr lang="en-US" sz="1800" dirty="0">
                <a:effectLst/>
                <a:ea typeface="Times New Roman" panose="02020603050405020304" pitchFamily="18" charset="0"/>
              </a:rPr>
              <a:t>community</a:t>
            </a:r>
            <a:r>
              <a:rPr lang="en-US" sz="1800" spc="5" dirty="0">
                <a:effectLst/>
                <a:ea typeface="Times New Roman" panose="02020603050405020304" pitchFamily="18" charset="0"/>
              </a:rPr>
              <a:t> </a:t>
            </a:r>
            <a:r>
              <a:rPr lang="en-US" sz="1800" dirty="0">
                <a:effectLst/>
                <a:ea typeface="Times New Roman" panose="02020603050405020304" pitchFamily="18" charset="0"/>
              </a:rPr>
              <a:t>as</a:t>
            </a:r>
            <a:r>
              <a:rPr lang="en-US" sz="1800" spc="5" dirty="0">
                <a:effectLst/>
                <a:ea typeface="Times New Roman" panose="02020603050405020304" pitchFamily="18" charset="0"/>
              </a:rPr>
              <a:t> </a:t>
            </a:r>
            <a:r>
              <a:rPr lang="en-US" sz="1800" dirty="0">
                <a:effectLst/>
                <a:ea typeface="Times New Roman" panose="02020603050405020304" pitchFamily="18" charset="0"/>
              </a:rPr>
              <a:t>crime</a:t>
            </a:r>
            <a:r>
              <a:rPr lang="en-US" sz="1800" spc="5" dirty="0">
                <a:effectLst/>
                <a:ea typeface="Times New Roman" panose="02020603050405020304" pitchFamily="18" charset="0"/>
              </a:rPr>
              <a:t> </a:t>
            </a:r>
            <a:r>
              <a:rPr lang="en-US" sz="1800" dirty="0">
                <a:effectLst/>
                <a:ea typeface="Times New Roman" panose="02020603050405020304" pitchFamily="18" charset="0"/>
              </a:rPr>
              <a:t>occurrences depend on enormous number of complex factors.</a:t>
            </a:r>
            <a:endParaRPr lang="en-US" dirty="0">
              <a:sym typeface="Wingdings" panose="05000000000000000000" pitchFamily="2" charset="2"/>
            </a:endParaRPr>
          </a:p>
        </p:txBody>
      </p:sp>
    </p:spTree>
    <p:extLst>
      <p:ext uri="{BB962C8B-B14F-4D97-AF65-F5344CB8AC3E}">
        <p14:creationId xmlns:p14="http://schemas.microsoft.com/office/powerpoint/2010/main" val="337434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B56277-9258-4717-8205-433695905641}"/>
              </a:ext>
            </a:extLst>
          </p:cNvPr>
          <p:cNvSpPr txBox="1"/>
          <p:nvPr/>
        </p:nvSpPr>
        <p:spPr>
          <a:xfrm>
            <a:off x="1506070" y="956608"/>
            <a:ext cx="1335622" cy="646331"/>
          </a:xfrm>
          <a:prstGeom prst="rect">
            <a:avLst/>
          </a:prstGeom>
          <a:noFill/>
        </p:spPr>
        <p:txBody>
          <a:bodyPr wrap="none" rtlCol="0">
            <a:spAutoFit/>
          </a:bodyPr>
          <a:lstStyle/>
          <a:p>
            <a:r>
              <a:rPr lang="en-US" sz="3600" b="1" dirty="0"/>
              <a:t>Need</a:t>
            </a:r>
          </a:p>
        </p:txBody>
      </p:sp>
      <p:sp>
        <p:nvSpPr>
          <p:cNvPr id="9" name="TextBox 8">
            <a:extLst>
              <a:ext uri="{FF2B5EF4-FFF2-40B4-BE49-F238E27FC236}">
                <a16:creationId xmlns:a16="http://schemas.microsoft.com/office/drawing/2014/main" id="{1945C50F-C24E-4715-AEFD-06D257DF37B9}"/>
              </a:ext>
            </a:extLst>
          </p:cNvPr>
          <p:cNvSpPr txBox="1"/>
          <p:nvPr/>
        </p:nvSpPr>
        <p:spPr>
          <a:xfrm>
            <a:off x="1276350" y="1930710"/>
            <a:ext cx="9310255" cy="4501232"/>
          </a:xfrm>
          <a:prstGeom prst="rect">
            <a:avLst/>
          </a:prstGeom>
          <a:noFill/>
        </p:spPr>
        <p:txBody>
          <a:bodyPr wrap="square" rtlCol="0">
            <a:spAutoFit/>
          </a:bodyPr>
          <a:lstStyle/>
          <a:p>
            <a:pPr marL="243205" marR="95250">
              <a:spcBef>
                <a:spcPts val="925"/>
              </a:spcBef>
              <a:spcAft>
                <a:spcPts val="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The crime</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rate</a:t>
            </a:r>
            <a:r>
              <a:rPr lang="en-US" sz="1800" spc="-1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registered</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in India </a:t>
            </a:r>
            <a:r>
              <a:rPr lang="en-US" sz="1800" dirty="0">
                <a:effectLst/>
                <a:latin typeface="Segoe UI" panose="020B0502040204020203" pitchFamily="34" charset="0"/>
                <a:ea typeface="Times New Roman" panose="02020603050405020304" pitchFamily="18" charset="0"/>
                <a:cs typeface="Segoe UI" panose="020B0502040204020203" pitchFamily="34" charset="0"/>
              </a:rPr>
              <a:t>per lakh</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population</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showed</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a</a:t>
            </a:r>
            <a:r>
              <a:rPr lang="en-US" sz="1800" spc="-2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dramatic</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increase</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from</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385.5</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a:t>
            </a:r>
            <a:r>
              <a:rPr lang="en-US" sz="1800" spc="-28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2019</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to</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487.8</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2020 even in the state of complete lockdown. As</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much</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as</a:t>
            </a:r>
            <a:r>
              <a:rPr lang="en-US" sz="1800" spc="-2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these</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enormous</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digits</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are</a:t>
            </a:r>
            <a:r>
              <a:rPr lang="en-US" sz="1800" spc="-1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intimidating,</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they</a:t>
            </a:r>
            <a:r>
              <a:rPr lang="en-US" sz="1800" spc="-2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can</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be</a:t>
            </a:r>
            <a:r>
              <a:rPr lang="en-US" sz="1800" spc="-1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harnessed</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to</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prevent</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their</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onset</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the</a:t>
            </a:r>
            <a:r>
              <a:rPr lang="en-US" sz="1800" spc="-28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first place. This crime data can be analyzed through rigorous machine learning models to identify</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intricate</a:t>
            </a:r>
            <a:r>
              <a:rPr lang="en-US" sz="1800" spc="-2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patterns and to: </a:t>
            </a:r>
          </a:p>
          <a:p>
            <a:pPr marL="243205" marR="95250">
              <a:spcBef>
                <a:spcPts val="925"/>
              </a:spcBef>
              <a:spcAft>
                <a:spcPts val="0"/>
              </a:spcAft>
            </a:pPr>
            <a:endParaRPr lang="en-US" sz="1800" dirty="0">
              <a:effectLst/>
              <a:latin typeface="Segoe UI" panose="020B0502040204020203" pitchFamily="34" charset="0"/>
              <a:ea typeface="Times New Roman" panose="02020603050405020304" pitchFamily="18" charset="0"/>
              <a:cs typeface="Segoe UI" panose="020B0502040204020203" pitchFamily="34" charset="0"/>
              <a:sym typeface="Wingdings" panose="05000000000000000000" pitchFamily="2" charset="2"/>
            </a:endParaRPr>
          </a:p>
          <a:p>
            <a:pPr marL="700405" marR="95250" indent="-457200">
              <a:spcBef>
                <a:spcPts val="925"/>
              </a:spcBef>
              <a:spcAft>
                <a:spcPts val="0"/>
              </a:spcAft>
              <a:buFont typeface="+mj-lt"/>
              <a:buAutoNum type="arabicPeriod"/>
            </a:pPr>
            <a:r>
              <a:rPr lang="en-US" dirty="0">
                <a:latin typeface="Segoe UI" panose="020B0502040204020203" pitchFamily="34" charset="0"/>
                <a:cs typeface="Segoe UI" panose="020B0502040204020203" pitchFamily="34" charset="0"/>
              </a:rPr>
              <a:t>predict the likelihood of such upcoming events with high precision. This can aid individuals to avoid being caught up in such scenarios.</a:t>
            </a:r>
          </a:p>
          <a:p>
            <a:pPr marL="700405" marR="95250" indent="-457200">
              <a:spcBef>
                <a:spcPts val="925"/>
              </a:spcBef>
              <a:spcAft>
                <a:spcPts val="0"/>
              </a:spcAft>
              <a:buFont typeface="+mj-lt"/>
              <a:buAutoNum type="arabicPeriod"/>
            </a:pP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700405" marR="95250" indent="-457200">
              <a:spcBef>
                <a:spcPts val="925"/>
              </a:spcBef>
              <a:spcAft>
                <a:spcPts val="0"/>
              </a:spcAft>
              <a:buFont typeface="+mj-lt"/>
              <a:buAutoNum type="arabicPeriod"/>
            </a:pPr>
            <a:r>
              <a:rPr lang="en-US" sz="1800" dirty="0">
                <a:effectLst/>
                <a:latin typeface="Segoe UI" panose="020B0502040204020203" pitchFamily="34" charset="0"/>
                <a:ea typeface="Times New Roman" panose="02020603050405020304" pitchFamily="18" charset="0"/>
                <a:cs typeface="Segoe UI" panose="020B0502040204020203" pitchFamily="34" charset="0"/>
              </a:rPr>
              <a:t>help government bodies</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to</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be</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better</a:t>
            </a:r>
            <a:r>
              <a:rPr lang="en-US" sz="1800" spc="-2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prepared</a:t>
            </a:r>
            <a:r>
              <a:rPr lang="en-US" sz="1800" spc="-1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to</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respond</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to</a:t>
            </a:r>
            <a:r>
              <a:rPr lang="en-US" sz="1800" spc="10"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such</a:t>
            </a:r>
            <a:r>
              <a:rPr lang="en-US" sz="1800" spc="-5" dirty="0">
                <a:effectLst/>
                <a:latin typeface="Segoe UI" panose="020B0502040204020203" pitchFamily="34" charset="0"/>
                <a:ea typeface="Times New Roman" panose="02020603050405020304" pitchFamily="18" charset="0"/>
                <a:cs typeface="Segoe UI" panose="020B0502040204020203" pitchFamily="34" charset="0"/>
              </a:rPr>
              <a:t> </a:t>
            </a:r>
            <a:r>
              <a:rPr lang="en-US" sz="1800" dirty="0">
                <a:effectLst/>
                <a:latin typeface="Segoe UI" panose="020B0502040204020203" pitchFamily="34" charset="0"/>
                <a:ea typeface="Times New Roman" panose="02020603050405020304" pitchFamily="18" charset="0"/>
                <a:cs typeface="Segoe UI" panose="020B0502040204020203" pitchFamily="34" charset="0"/>
              </a:rPr>
              <a:t>threats.</a:t>
            </a:r>
            <a:endParaRPr lang="en-IN" sz="1800" dirty="0">
              <a:effectLst/>
              <a:latin typeface="Segoe UI" panose="020B0502040204020203" pitchFamily="34" charset="0"/>
              <a:ea typeface="Times New Roman" panose="02020603050405020304" pitchFamily="18" charset="0"/>
              <a:cs typeface="Segoe UI" panose="020B0502040204020203" pitchFamily="34" charset="0"/>
            </a:endParaRPr>
          </a:p>
          <a:p>
            <a:pPr marL="243205" marR="95250">
              <a:spcBef>
                <a:spcPts val="925"/>
              </a:spcBef>
              <a:spcAft>
                <a:spcPts val="0"/>
              </a:spcAft>
            </a:pPr>
            <a:endParaRPr lang="en-US" dirty="0"/>
          </a:p>
          <a:p>
            <a:pPr marL="700405" marR="95250" indent="-457200">
              <a:spcBef>
                <a:spcPts val="925"/>
              </a:spcBef>
              <a:spcAft>
                <a:spcPts val="0"/>
              </a:spcAft>
              <a:buFont typeface="+mj-lt"/>
              <a:buAutoNum type="arabicPeriod"/>
            </a:pPr>
            <a:endParaRPr lang="en-US" dirty="0">
              <a:latin typeface="Times New Roman" panose="02020603050405020304" pitchFamily="18" charset="0"/>
              <a:sym typeface="Wingdings" panose="05000000000000000000" pitchFamily="2" charset="2"/>
            </a:endParaRPr>
          </a:p>
          <a:p>
            <a:pPr marL="700405" marR="95250" indent="-457200">
              <a:spcBef>
                <a:spcPts val="925"/>
              </a:spcBef>
              <a:spcAft>
                <a:spcPts val="0"/>
              </a:spcAft>
              <a:buFont typeface="+mj-lt"/>
              <a:buAutoNum type="arabicPeriod"/>
            </a:pPr>
            <a:endParaRPr lang="en-US" dirty="0">
              <a:latin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010958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DC0085-7F0A-4F82-A43B-1ED452D27FF0}"/>
              </a:ext>
            </a:extLst>
          </p:cNvPr>
          <p:cNvSpPr txBox="1"/>
          <p:nvPr/>
        </p:nvSpPr>
        <p:spPr>
          <a:xfrm>
            <a:off x="1506070" y="1794808"/>
            <a:ext cx="3759171" cy="646331"/>
          </a:xfrm>
          <a:prstGeom prst="rect">
            <a:avLst/>
          </a:prstGeom>
          <a:noFill/>
        </p:spPr>
        <p:txBody>
          <a:bodyPr wrap="none" rtlCol="0">
            <a:spAutoFit/>
          </a:bodyPr>
          <a:lstStyle/>
          <a:p>
            <a:r>
              <a:rPr lang="en-US" sz="3600" b="1" dirty="0">
                <a:solidFill>
                  <a:srgbClr val="3A3A3A"/>
                </a:solidFill>
              </a:rPr>
              <a:t>Proposed Model</a:t>
            </a:r>
          </a:p>
        </p:txBody>
      </p:sp>
      <p:sp>
        <p:nvSpPr>
          <p:cNvPr id="7" name="TextBox 6">
            <a:extLst>
              <a:ext uri="{FF2B5EF4-FFF2-40B4-BE49-F238E27FC236}">
                <a16:creationId xmlns:a16="http://schemas.microsoft.com/office/drawing/2014/main" id="{685440F9-DCF3-4D94-B83B-FDE0ADBED88D}"/>
              </a:ext>
            </a:extLst>
          </p:cNvPr>
          <p:cNvSpPr txBox="1"/>
          <p:nvPr/>
        </p:nvSpPr>
        <p:spPr>
          <a:xfrm>
            <a:off x="1286995" y="2987985"/>
            <a:ext cx="9104780" cy="2031325"/>
          </a:xfrm>
          <a:prstGeom prst="rect">
            <a:avLst/>
          </a:prstGeom>
          <a:noFill/>
        </p:spPr>
        <p:txBody>
          <a:bodyPr wrap="square" rtlCol="0">
            <a:spAutoFit/>
          </a:bodyPr>
          <a:lstStyle/>
          <a:p>
            <a:pPr marL="243205" marR="168275" algn="just">
              <a:spcBef>
                <a:spcPts val="5"/>
              </a:spcBef>
              <a:spcAft>
                <a:spcPts val="0"/>
              </a:spcAft>
            </a:pPr>
            <a:r>
              <a:rPr lang="en-US" sz="1800" dirty="0">
                <a:effectLst/>
                <a:ea typeface="Times New Roman" panose="02020603050405020304" pitchFamily="18" charset="0"/>
              </a:rPr>
              <a:t>We aim to develop through extensive research, a usable and reliable solution to</a:t>
            </a:r>
            <a:r>
              <a:rPr lang="en-US" sz="1800" spc="5" dirty="0">
                <a:effectLst/>
                <a:ea typeface="Times New Roman" panose="02020603050405020304" pitchFamily="18" charset="0"/>
              </a:rPr>
              <a:t> </a:t>
            </a:r>
            <a:r>
              <a:rPr lang="en-US" sz="1800" dirty="0">
                <a:effectLst/>
                <a:ea typeface="Times New Roman" panose="02020603050405020304" pitchFamily="18" charset="0"/>
              </a:rPr>
              <a:t>the proble</a:t>
            </a:r>
            <a:r>
              <a:rPr lang="en-US" dirty="0">
                <a:ea typeface="Times New Roman" panose="02020603050405020304" pitchFamily="18" charset="0"/>
              </a:rPr>
              <a:t>m of unsafe navigation </a:t>
            </a:r>
            <a:r>
              <a:rPr lang="en-US" sz="1800" dirty="0">
                <a:effectLst/>
                <a:ea typeface="Times New Roman" panose="02020603050405020304" pitchFamily="18" charset="0"/>
              </a:rPr>
              <a:t>using Maps. The current map applications employ the best of world-class technologies to suggest routes that reduce the navigation duration to the minimum. While they</a:t>
            </a:r>
            <a:r>
              <a:rPr lang="en-US" sz="1800" spc="-285" dirty="0">
                <a:effectLst/>
                <a:ea typeface="Times New Roman" panose="02020603050405020304" pitchFamily="18" charset="0"/>
              </a:rPr>
              <a:t> </a:t>
            </a:r>
            <a:r>
              <a:rPr lang="en-US" sz="1800" dirty="0">
                <a:effectLst/>
                <a:ea typeface="Times New Roman" panose="02020603050405020304" pitchFamily="18" charset="0"/>
              </a:rPr>
              <a:t>incorporate</a:t>
            </a:r>
            <a:r>
              <a:rPr lang="en-US" sz="1800" spc="5" dirty="0">
                <a:effectLst/>
                <a:ea typeface="Times New Roman" panose="02020603050405020304" pitchFamily="18" charset="0"/>
              </a:rPr>
              <a:t> </a:t>
            </a:r>
            <a:r>
              <a:rPr lang="en-US" sz="1800" dirty="0">
                <a:effectLst/>
                <a:ea typeface="Times New Roman" panose="02020603050405020304" pitchFamily="18" charset="0"/>
              </a:rPr>
              <a:t>factors</a:t>
            </a:r>
            <a:r>
              <a:rPr lang="en-US" sz="1800" spc="-15" dirty="0">
                <a:effectLst/>
                <a:ea typeface="Times New Roman" panose="02020603050405020304" pitchFamily="18" charset="0"/>
              </a:rPr>
              <a:t> </a:t>
            </a:r>
            <a:r>
              <a:rPr lang="en-US" sz="1800" dirty="0">
                <a:effectLst/>
                <a:ea typeface="Times New Roman" panose="02020603050405020304" pitchFamily="18" charset="0"/>
              </a:rPr>
              <a:t>like</a:t>
            </a:r>
            <a:r>
              <a:rPr lang="en-US" sz="1800" spc="-10" dirty="0">
                <a:effectLst/>
                <a:ea typeface="Times New Roman" panose="02020603050405020304" pitchFamily="18" charset="0"/>
              </a:rPr>
              <a:t> </a:t>
            </a:r>
            <a:r>
              <a:rPr lang="en-US" sz="1800" dirty="0">
                <a:effectLst/>
                <a:ea typeface="Times New Roman" panose="02020603050405020304" pitchFamily="18" charset="0"/>
              </a:rPr>
              <a:t>real-time</a:t>
            </a:r>
            <a:r>
              <a:rPr lang="en-US" sz="1800" spc="-10" dirty="0">
                <a:effectLst/>
                <a:ea typeface="Times New Roman" panose="02020603050405020304" pitchFamily="18" charset="0"/>
              </a:rPr>
              <a:t> </a:t>
            </a:r>
            <a:r>
              <a:rPr lang="en-US" sz="1800" dirty="0">
                <a:effectLst/>
                <a:ea typeface="Times New Roman" panose="02020603050405020304" pitchFamily="18" charset="0"/>
              </a:rPr>
              <a:t>traffic,</a:t>
            </a:r>
            <a:r>
              <a:rPr lang="en-US" sz="1800" spc="-15" dirty="0">
                <a:effectLst/>
                <a:ea typeface="Times New Roman" panose="02020603050405020304" pitchFamily="18" charset="0"/>
              </a:rPr>
              <a:t> </a:t>
            </a:r>
            <a:r>
              <a:rPr lang="en-US" sz="1800" dirty="0">
                <a:effectLst/>
                <a:ea typeface="Times New Roman" panose="02020603050405020304" pitchFamily="18" charset="0"/>
              </a:rPr>
              <a:t>they</a:t>
            </a:r>
            <a:r>
              <a:rPr lang="en-US" sz="1800" spc="-10" dirty="0">
                <a:effectLst/>
                <a:ea typeface="Times New Roman" panose="02020603050405020304" pitchFamily="18" charset="0"/>
              </a:rPr>
              <a:t> </a:t>
            </a:r>
            <a:r>
              <a:rPr lang="en-US" sz="1800" dirty="0">
                <a:effectLst/>
                <a:ea typeface="Times New Roman" panose="02020603050405020304" pitchFamily="18" charset="0"/>
              </a:rPr>
              <a:t>fail</a:t>
            </a:r>
            <a:r>
              <a:rPr lang="en-US" sz="1800" spc="-15" dirty="0">
                <a:effectLst/>
                <a:ea typeface="Times New Roman" panose="02020603050405020304" pitchFamily="18" charset="0"/>
              </a:rPr>
              <a:t> </a:t>
            </a:r>
            <a:r>
              <a:rPr lang="en-US" sz="1800" dirty="0">
                <a:effectLst/>
                <a:ea typeface="Times New Roman" panose="02020603050405020304" pitchFamily="18" charset="0"/>
              </a:rPr>
              <a:t>to</a:t>
            </a:r>
            <a:r>
              <a:rPr lang="en-US" sz="1800" spc="-10" dirty="0">
                <a:effectLst/>
                <a:ea typeface="Times New Roman" panose="02020603050405020304" pitchFamily="18" charset="0"/>
              </a:rPr>
              <a:t> </a:t>
            </a:r>
            <a:r>
              <a:rPr lang="en-US" sz="1800" dirty="0">
                <a:effectLst/>
                <a:ea typeface="Times New Roman" panose="02020603050405020304" pitchFamily="18" charset="0"/>
              </a:rPr>
              <a:t>consider</a:t>
            </a:r>
            <a:r>
              <a:rPr lang="en-US" sz="1800" spc="-15" dirty="0">
                <a:effectLst/>
                <a:ea typeface="Times New Roman" panose="02020603050405020304" pitchFamily="18" charset="0"/>
              </a:rPr>
              <a:t> </a:t>
            </a:r>
            <a:r>
              <a:rPr lang="en-US" sz="1800" dirty="0">
                <a:effectLst/>
                <a:ea typeface="Times New Roman" panose="02020603050405020304" pitchFamily="18" charset="0"/>
              </a:rPr>
              <a:t>safety</a:t>
            </a:r>
            <a:r>
              <a:rPr lang="en-US" sz="1800" spc="-10" dirty="0">
                <a:effectLst/>
                <a:ea typeface="Times New Roman" panose="02020603050405020304" pitchFamily="18" charset="0"/>
              </a:rPr>
              <a:t> </a:t>
            </a:r>
            <a:r>
              <a:rPr lang="en-US" sz="1800" dirty="0">
                <a:effectLst/>
                <a:ea typeface="Times New Roman" panose="02020603050405020304" pitchFamily="18" charset="0"/>
              </a:rPr>
              <a:t>as</a:t>
            </a:r>
            <a:r>
              <a:rPr lang="en-US" sz="1800" spc="-15" dirty="0">
                <a:effectLst/>
                <a:ea typeface="Times New Roman" panose="02020603050405020304" pitchFamily="18" charset="0"/>
              </a:rPr>
              <a:t> </a:t>
            </a:r>
            <a:r>
              <a:rPr lang="en-US" sz="1800" dirty="0">
                <a:effectLst/>
                <a:ea typeface="Times New Roman" panose="02020603050405020304" pitchFamily="18" charset="0"/>
              </a:rPr>
              <a:t>the</a:t>
            </a:r>
            <a:r>
              <a:rPr lang="en-US" sz="1800" spc="-10" dirty="0">
                <a:effectLst/>
                <a:ea typeface="Times New Roman" panose="02020603050405020304" pitchFamily="18" charset="0"/>
              </a:rPr>
              <a:t> </a:t>
            </a:r>
            <a:r>
              <a:rPr lang="en-US" sz="1800" dirty="0">
                <a:effectLst/>
                <a:ea typeface="Times New Roman" panose="02020603050405020304" pitchFamily="18" charset="0"/>
              </a:rPr>
              <a:t>most</a:t>
            </a:r>
            <a:r>
              <a:rPr lang="en-US" sz="1800" spc="-15" dirty="0">
                <a:effectLst/>
                <a:ea typeface="Times New Roman" panose="02020603050405020304" pitchFamily="18" charset="0"/>
              </a:rPr>
              <a:t> </a:t>
            </a:r>
            <a:r>
              <a:rPr lang="en-US" sz="1800" dirty="0">
                <a:effectLst/>
                <a:ea typeface="Times New Roman" panose="02020603050405020304" pitchFamily="18" charset="0"/>
              </a:rPr>
              <a:t>crucial</a:t>
            </a:r>
            <a:r>
              <a:rPr lang="en-US" sz="1800" spc="-10" dirty="0">
                <a:effectLst/>
                <a:ea typeface="Times New Roman" panose="02020603050405020304" pitchFamily="18" charset="0"/>
              </a:rPr>
              <a:t> </a:t>
            </a:r>
            <a:r>
              <a:rPr lang="en-US" sz="1800" dirty="0">
                <a:effectLst/>
                <a:ea typeface="Times New Roman" panose="02020603050405020304" pitchFamily="18" charset="0"/>
              </a:rPr>
              <a:t>aspect</a:t>
            </a:r>
            <a:r>
              <a:rPr lang="en-US" sz="1800" spc="-20" dirty="0">
                <a:effectLst/>
                <a:ea typeface="Times New Roman" panose="02020603050405020304" pitchFamily="18" charset="0"/>
              </a:rPr>
              <a:t> </a:t>
            </a:r>
            <a:r>
              <a:rPr lang="en-US" sz="1800" dirty="0">
                <a:effectLst/>
                <a:ea typeface="Times New Roman" panose="02020603050405020304" pitchFamily="18" charset="0"/>
              </a:rPr>
              <a:t>of</a:t>
            </a:r>
            <a:r>
              <a:rPr lang="en-US" sz="1800" spc="-10" dirty="0">
                <a:effectLst/>
                <a:ea typeface="Times New Roman" panose="02020603050405020304" pitchFamily="18" charset="0"/>
              </a:rPr>
              <a:t> </a:t>
            </a:r>
            <a:r>
              <a:rPr lang="en-US" sz="1800" dirty="0">
                <a:effectLst/>
                <a:ea typeface="Times New Roman" panose="02020603050405020304" pitchFamily="18" charset="0"/>
              </a:rPr>
              <a:t>this</a:t>
            </a:r>
            <a:r>
              <a:rPr lang="en-US" sz="1800" spc="-285" dirty="0">
                <a:effectLst/>
                <a:ea typeface="Times New Roman" panose="02020603050405020304" pitchFamily="18" charset="0"/>
              </a:rPr>
              <a:t> </a:t>
            </a:r>
            <a:r>
              <a:rPr lang="en-US" sz="1800" dirty="0">
                <a:effectLst/>
                <a:ea typeface="Times New Roman" panose="02020603050405020304" pitchFamily="18" charset="0"/>
              </a:rPr>
              <a:t>experience. We attempt to bridge this gap and make navigation more comfortable and safer for</a:t>
            </a:r>
            <a:r>
              <a:rPr lang="en-US" sz="1800" spc="5" dirty="0">
                <a:effectLst/>
                <a:ea typeface="Times New Roman" panose="02020603050405020304" pitchFamily="18" charset="0"/>
              </a:rPr>
              <a:t> </a:t>
            </a:r>
            <a:r>
              <a:rPr lang="en-US" sz="1800" dirty="0">
                <a:effectLst/>
                <a:ea typeface="Times New Roman" panose="02020603050405020304" pitchFamily="18" charset="0"/>
              </a:rPr>
              <a:t>billions</a:t>
            </a:r>
            <a:r>
              <a:rPr lang="en-US" sz="1800" spc="-10" dirty="0">
                <a:effectLst/>
                <a:ea typeface="Times New Roman" panose="02020603050405020304" pitchFamily="18" charset="0"/>
              </a:rPr>
              <a:t> </a:t>
            </a:r>
            <a:r>
              <a:rPr lang="en-US" sz="1800" dirty="0">
                <a:effectLst/>
                <a:ea typeface="Times New Roman" panose="02020603050405020304" pitchFamily="18" charset="0"/>
              </a:rPr>
              <a:t>of</a:t>
            </a:r>
            <a:r>
              <a:rPr lang="en-US" sz="1800" spc="-5" dirty="0">
                <a:effectLst/>
                <a:ea typeface="Times New Roman" panose="02020603050405020304" pitchFamily="18" charset="0"/>
              </a:rPr>
              <a:t> </a:t>
            </a:r>
            <a:r>
              <a:rPr lang="en-US" sz="1800" dirty="0">
                <a:effectLst/>
                <a:ea typeface="Times New Roman" panose="02020603050405020304" pitchFamily="18" charset="0"/>
              </a:rPr>
              <a:t>people</a:t>
            </a:r>
            <a:r>
              <a:rPr lang="en-US" sz="1800" spc="-5" dirty="0">
                <a:effectLst/>
                <a:ea typeface="Times New Roman" panose="02020603050405020304" pitchFamily="18" charset="0"/>
              </a:rPr>
              <a:t> </a:t>
            </a:r>
            <a:r>
              <a:rPr lang="en-US" sz="1800" dirty="0">
                <a:effectLst/>
                <a:ea typeface="Times New Roman" panose="02020603050405020304" pitchFamily="18" charset="0"/>
              </a:rPr>
              <a:t>that</a:t>
            </a:r>
            <a:r>
              <a:rPr lang="en-US" sz="1800" spc="-10" dirty="0">
                <a:effectLst/>
                <a:ea typeface="Times New Roman" panose="02020603050405020304" pitchFamily="18" charset="0"/>
              </a:rPr>
              <a:t> </a:t>
            </a:r>
            <a:r>
              <a:rPr lang="en-US" sz="1800" dirty="0">
                <a:effectLst/>
                <a:ea typeface="Times New Roman" panose="02020603050405020304" pitchFamily="18" charset="0"/>
              </a:rPr>
              <a:t>rely</a:t>
            </a:r>
            <a:r>
              <a:rPr lang="en-US" sz="1800" spc="10" dirty="0">
                <a:effectLst/>
                <a:ea typeface="Times New Roman" panose="02020603050405020304" pitchFamily="18" charset="0"/>
              </a:rPr>
              <a:t> </a:t>
            </a:r>
            <a:r>
              <a:rPr lang="en-US" sz="1800" dirty="0">
                <a:effectLst/>
                <a:ea typeface="Times New Roman" panose="02020603050405020304" pitchFamily="18" charset="0"/>
              </a:rPr>
              <a:t>on</a:t>
            </a:r>
            <a:r>
              <a:rPr lang="en-US" sz="1800" spc="-5" dirty="0">
                <a:effectLst/>
                <a:ea typeface="Times New Roman" panose="02020603050405020304" pitchFamily="18" charset="0"/>
              </a:rPr>
              <a:t> </a:t>
            </a:r>
            <a:r>
              <a:rPr lang="en-US" sz="1800" dirty="0">
                <a:effectLst/>
                <a:ea typeface="Times New Roman" panose="02020603050405020304" pitchFamily="18" charset="0"/>
              </a:rPr>
              <a:t>maps</a:t>
            </a:r>
            <a:r>
              <a:rPr lang="en-US" sz="1800" spc="10" dirty="0">
                <a:effectLst/>
                <a:ea typeface="Times New Roman" panose="02020603050405020304" pitchFamily="18" charset="0"/>
              </a:rPr>
              <a:t> </a:t>
            </a:r>
            <a:r>
              <a:rPr lang="en-US" sz="1800" dirty="0">
                <a:effectLst/>
                <a:ea typeface="Times New Roman" panose="02020603050405020304" pitchFamily="18" charset="0"/>
              </a:rPr>
              <a:t>to</a:t>
            </a:r>
            <a:r>
              <a:rPr lang="en-US" sz="1800" spc="-10" dirty="0">
                <a:effectLst/>
                <a:ea typeface="Times New Roman" panose="02020603050405020304" pitchFamily="18" charset="0"/>
              </a:rPr>
              <a:t> </a:t>
            </a:r>
            <a:r>
              <a:rPr lang="en-US" sz="1800" dirty="0">
                <a:effectLst/>
                <a:ea typeface="Times New Roman" panose="02020603050405020304" pitchFamily="18" charset="0"/>
              </a:rPr>
              <a:t>guide</a:t>
            </a:r>
            <a:r>
              <a:rPr lang="en-US" sz="1800" spc="-5" dirty="0">
                <a:effectLst/>
                <a:ea typeface="Times New Roman" panose="02020603050405020304" pitchFamily="18" charset="0"/>
              </a:rPr>
              <a:t> </a:t>
            </a:r>
            <a:r>
              <a:rPr lang="en-US" sz="1800" dirty="0">
                <a:effectLst/>
                <a:ea typeface="Times New Roman" panose="02020603050405020304" pitchFamily="18" charset="0"/>
              </a:rPr>
              <a:t>their</a:t>
            </a:r>
            <a:r>
              <a:rPr lang="en-US" sz="1800" spc="5" dirty="0">
                <a:effectLst/>
                <a:ea typeface="Times New Roman" panose="02020603050405020304" pitchFamily="18" charset="0"/>
              </a:rPr>
              <a:t> </a:t>
            </a:r>
            <a:r>
              <a:rPr lang="en-US" sz="1800" dirty="0">
                <a:effectLst/>
                <a:ea typeface="Times New Roman" panose="02020603050405020304" pitchFamily="18" charset="0"/>
              </a:rPr>
              <a:t>ways.</a:t>
            </a:r>
          </a:p>
        </p:txBody>
      </p:sp>
    </p:spTree>
    <p:extLst>
      <p:ext uri="{BB962C8B-B14F-4D97-AF65-F5344CB8AC3E}">
        <p14:creationId xmlns:p14="http://schemas.microsoft.com/office/powerpoint/2010/main" val="291002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DC0085-7F0A-4F82-A43B-1ED452D27FF0}"/>
              </a:ext>
            </a:extLst>
          </p:cNvPr>
          <p:cNvSpPr txBox="1"/>
          <p:nvPr/>
        </p:nvSpPr>
        <p:spPr>
          <a:xfrm>
            <a:off x="1506070" y="1794808"/>
            <a:ext cx="2018309" cy="646331"/>
          </a:xfrm>
          <a:prstGeom prst="rect">
            <a:avLst/>
          </a:prstGeom>
          <a:noFill/>
        </p:spPr>
        <p:txBody>
          <a:bodyPr wrap="none" rtlCol="0">
            <a:spAutoFit/>
          </a:bodyPr>
          <a:lstStyle/>
          <a:p>
            <a:r>
              <a:rPr lang="en-US" sz="3600" b="1" dirty="0">
                <a:solidFill>
                  <a:srgbClr val="3A3A3A"/>
                </a:solidFill>
              </a:rPr>
              <a:t>Features</a:t>
            </a:r>
          </a:p>
        </p:txBody>
      </p:sp>
      <p:sp>
        <p:nvSpPr>
          <p:cNvPr id="7" name="TextBox 6">
            <a:extLst>
              <a:ext uri="{FF2B5EF4-FFF2-40B4-BE49-F238E27FC236}">
                <a16:creationId xmlns:a16="http://schemas.microsoft.com/office/drawing/2014/main" id="{685440F9-DCF3-4D94-B83B-FDE0ADBED88D}"/>
              </a:ext>
            </a:extLst>
          </p:cNvPr>
          <p:cNvSpPr txBox="1"/>
          <p:nvPr/>
        </p:nvSpPr>
        <p:spPr>
          <a:xfrm>
            <a:off x="1286995" y="2987985"/>
            <a:ext cx="9104780" cy="3139321"/>
          </a:xfrm>
          <a:prstGeom prst="rect">
            <a:avLst/>
          </a:prstGeom>
          <a:noFill/>
        </p:spPr>
        <p:txBody>
          <a:bodyPr wrap="square" rtlCol="0">
            <a:spAutoFit/>
          </a:bodyPr>
          <a:lstStyle/>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Crime analysis(increment/decrement) in a area</a:t>
            </a:r>
          </a:p>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Coloring the areas on map crime rate wise.</a:t>
            </a:r>
          </a:p>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Crime wise distribution</a:t>
            </a:r>
          </a:p>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Latitude and longitude wise distribution </a:t>
            </a:r>
          </a:p>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Crime act wise distribution </a:t>
            </a:r>
          </a:p>
          <a:p>
            <a:pPr marL="528955" marR="168275" indent="-285750" algn="just">
              <a:spcBef>
                <a:spcPts val="5"/>
              </a:spcBef>
              <a:spcAft>
                <a:spcPts val="0"/>
              </a:spcAft>
              <a:buFont typeface="Arial" panose="020B0604020202020204" pitchFamily="34" charset="0"/>
              <a:buChar char="•"/>
            </a:pPr>
            <a:r>
              <a:rPr lang="en-US" dirty="0">
                <a:ea typeface="Times New Roman" panose="02020603050405020304" pitchFamily="18" charset="0"/>
              </a:rPr>
              <a:t>Map Navigation </a:t>
            </a:r>
          </a:p>
          <a:p>
            <a:pPr marL="243205" marR="168275" algn="just">
              <a:spcBef>
                <a:spcPts val="5"/>
              </a:spcBef>
              <a:spcAft>
                <a:spcPts val="0"/>
              </a:spcAft>
            </a:pPr>
            <a:endParaRPr lang="en-US" dirty="0">
              <a:ea typeface="Times New Roman" panose="02020603050405020304" pitchFamily="18" charset="0"/>
            </a:endParaRPr>
          </a:p>
          <a:p>
            <a:pPr marL="243205" marR="168275" algn="just">
              <a:spcBef>
                <a:spcPts val="5"/>
              </a:spcBef>
              <a:spcAft>
                <a:spcPts val="0"/>
              </a:spcAft>
            </a:pPr>
            <a:endParaRPr lang="en-US" dirty="0">
              <a:ea typeface="Times New Roman" panose="02020603050405020304" pitchFamily="18" charset="0"/>
            </a:endParaRPr>
          </a:p>
          <a:p>
            <a:pPr marL="528955" marR="168275" indent="-285750" algn="just">
              <a:spcBef>
                <a:spcPts val="5"/>
              </a:spcBef>
              <a:spcAft>
                <a:spcPts val="0"/>
              </a:spcAft>
              <a:buFont typeface="Arial" panose="020B0604020202020204" pitchFamily="34" charset="0"/>
              <a:buChar char="•"/>
            </a:pPr>
            <a:endParaRPr lang="en-US" dirty="0">
              <a:ea typeface="Times New Roman" panose="02020603050405020304" pitchFamily="18" charset="0"/>
            </a:endParaRPr>
          </a:p>
          <a:p>
            <a:pPr marL="243205" marR="168275" algn="just">
              <a:spcBef>
                <a:spcPts val="5"/>
              </a:spcBef>
              <a:spcAft>
                <a:spcPts val="0"/>
              </a:spcAft>
            </a:pPr>
            <a:endParaRPr lang="en-US" dirty="0">
              <a:ea typeface="Times New Roman" panose="02020603050405020304" pitchFamily="18" charset="0"/>
            </a:endParaRPr>
          </a:p>
          <a:p>
            <a:pPr marL="528955" marR="168275" indent="-285750" algn="just">
              <a:spcBef>
                <a:spcPts val="5"/>
              </a:spcBef>
              <a:spcAft>
                <a:spcPts val="0"/>
              </a:spcAft>
              <a:buFont typeface="Arial" panose="020B0604020202020204" pitchFamily="34" charset="0"/>
              <a:buChar char="•"/>
            </a:pPr>
            <a:endParaRPr lang="en-US" dirty="0">
              <a:ea typeface="Times New Roman" panose="02020603050405020304" pitchFamily="18" charset="0"/>
            </a:endParaRPr>
          </a:p>
        </p:txBody>
      </p:sp>
    </p:spTree>
    <p:extLst>
      <p:ext uri="{BB962C8B-B14F-4D97-AF65-F5344CB8AC3E}">
        <p14:creationId xmlns:p14="http://schemas.microsoft.com/office/powerpoint/2010/main" val="121560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E378BD-23DE-4BE4-8A25-2C142F9740F7}"/>
              </a:ext>
            </a:extLst>
          </p:cNvPr>
          <p:cNvSpPr txBox="1"/>
          <p:nvPr/>
        </p:nvSpPr>
        <p:spPr>
          <a:xfrm>
            <a:off x="1656910" y="1139824"/>
            <a:ext cx="7428700" cy="646331"/>
          </a:xfrm>
          <a:prstGeom prst="rect">
            <a:avLst/>
          </a:prstGeom>
          <a:noFill/>
        </p:spPr>
        <p:txBody>
          <a:bodyPr wrap="none" rtlCol="0">
            <a:spAutoFit/>
          </a:bodyPr>
          <a:lstStyle/>
          <a:p>
            <a:r>
              <a:rPr lang="en-US" sz="3600" b="1" dirty="0">
                <a:solidFill>
                  <a:srgbClr val="3A3A3A"/>
                </a:solidFill>
              </a:rPr>
              <a:t>Recent developments in the field</a:t>
            </a:r>
          </a:p>
        </p:txBody>
      </p:sp>
      <p:sp>
        <p:nvSpPr>
          <p:cNvPr id="7" name="TextBox 6">
            <a:extLst>
              <a:ext uri="{FF2B5EF4-FFF2-40B4-BE49-F238E27FC236}">
                <a16:creationId xmlns:a16="http://schemas.microsoft.com/office/drawing/2014/main" id="{5F80EC1E-F78F-4529-B2F4-29E0394EB1A1}"/>
              </a:ext>
            </a:extLst>
          </p:cNvPr>
          <p:cNvSpPr txBox="1"/>
          <p:nvPr/>
        </p:nvSpPr>
        <p:spPr>
          <a:xfrm>
            <a:off x="1437835" y="2072661"/>
            <a:ext cx="9104780" cy="3983142"/>
          </a:xfrm>
          <a:prstGeom prst="rect">
            <a:avLst/>
          </a:prstGeom>
          <a:noFill/>
        </p:spPr>
        <p:txBody>
          <a:bodyPr wrap="square" rtlCol="0">
            <a:spAutoFit/>
          </a:bodyPr>
          <a:lstStyle/>
          <a:p>
            <a:pPr marL="243205" marR="232410">
              <a:spcBef>
                <a:spcPts val="5"/>
              </a:spcBef>
              <a:spcAft>
                <a:spcPts val="0"/>
              </a:spcAft>
            </a:pPr>
            <a:r>
              <a:rPr lang="en-US" sz="1600" dirty="0">
                <a:effectLst/>
                <a:ea typeface="Times New Roman" panose="02020603050405020304" pitchFamily="18" charset="0"/>
              </a:rPr>
              <a:t>Though the advent of the Big Data era and the availability of fast, efficient algorithms for data</a:t>
            </a:r>
            <a:r>
              <a:rPr lang="en-US" sz="1600" spc="5" dirty="0">
                <a:effectLst/>
                <a:ea typeface="Times New Roman" panose="02020603050405020304" pitchFamily="18" charset="0"/>
              </a:rPr>
              <a:t> </a:t>
            </a:r>
            <a:r>
              <a:rPr lang="en-US" sz="1600" dirty="0">
                <a:effectLst/>
                <a:ea typeface="Times New Roman" panose="02020603050405020304" pitchFamily="18" charset="0"/>
              </a:rPr>
              <a:t>analysis has</a:t>
            </a:r>
            <a:r>
              <a:rPr lang="en-US" sz="1600" spc="-25" dirty="0">
                <a:effectLst/>
                <a:ea typeface="Times New Roman" panose="02020603050405020304" pitchFamily="18" charset="0"/>
              </a:rPr>
              <a:t> </a:t>
            </a:r>
            <a:r>
              <a:rPr lang="en-US" sz="1600" dirty="0">
                <a:effectLst/>
                <a:ea typeface="Times New Roman" panose="02020603050405020304" pitchFamily="18" charset="0"/>
              </a:rPr>
              <a:t>created</a:t>
            </a:r>
            <a:r>
              <a:rPr lang="en-US" sz="1600" spc="5" dirty="0">
                <a:effectLst/>
                <a:ea typeface="Times New Roman" panose="02020603050405020304" pitchFamily="18" charset="0"/>
              </a:rPr>
              <a:t> </a:t>
            </a:r>
            <a:r>
              <a:rPr lang="en-US" sz="1600" dirty="0">
                <a:effectLst/>
                <a:ea typeface="Times New Roman" panose="02020603050405020304" pitchFamily="18" charset="0"/>
              </a:rPr>
              <a:t>a</a:t>
            </a:r>
            <a:r>
              <a:rPr lang="en-US" sz="1600" spc="-15" dirty="0">
                <a:effectLst/>
                <a:ea typeface="Times New Roman" panose="02020603050405020304" pitchFamily="18" charset="0"/>
              </a:rPr>
              <a:t> </a:t>
            </a:r>
            <a:r>
              <a:rPr lang="en-US" sz="1600" dirty="0">
                <a:effectLst/>
                <a:ea typeface="Times New Roman" panose="02020603050405020304" pitchFamily="18" charset="0"/>
              </a:rPr>
              <a:t>spur</a:t>
            </a:r>
            <a:r>
              <a:rPr lang="en-US" sz="1600" spc="-25" dirty="0">
                <a:effectLst/>
                <a:ea typeface="Times New Roman" panose="02020603050405020304" pitchFamily="18" charset="0"/>
              </a:rPr>
              <a:t> </a:t>
            </a:r>
            <a:r>
              <a:rPr lang="en-US" sz="1600" dirty="0">
                <a:effectLst/>
                <a:ea typeface="Times New Roman" panose="02020603050405020304" pitchFamily="18" charset="0"/>
              </a:rPr>
              <a:t>in</a:t>
            </a:r>
            <a:r>
              <a:rPr lang="en-US" sz="1600" spc="5" dirty="0">
                <a:effectLst/>
                <a:ea typeface="Times New Roman" panose="02020603050405020304" pitchFamily="18" charset="0"/>
              </a:rPr>
              <a:t> </a:t>
            </a:r>
            <a:r>
              <a:rPr lang="en-US" sz="1600" dirty="0">
                <a:effectLst/>
                <a:ea typeface="Times New Roman" panose="02020603050405020304" pitchFamily="18" charset="0"/>
              </a:rPr>
              <a:t>the</a:t>
            </a:r>
            <a:r>
              <a:rPr lang="en-US" sz="1600" spc="-15" dirty="0">
                <a:effectLst/>
                <a:ea typeface="Times New Roman" panose="02020603050405020304" pitchFamily="18" charset="0"/>
              </a:rPr>
              <a:t> </a:t>
            </a:r>
            <a:r>
              <a:rPr lang="en-US" sz="1600" dirty="0">
                <a:effectLst/>
                <a:ea typeface="Times New Roman" panose="02020603050405020304" pitchFamily="18" charset="0"/>
              </a:rPr>
              <a:t>research work</a:t>
            </a:r>
            <a:r>
              <a:rPr lang="en-US" sz="1600" spc="-20" dirty="0">
                <a:effectLst/>
                <a:ea typeface="Times New Roman" panose="02020603050405020304" pitchFamily="18" charset="0"/>
              </a:rPr>
              <a:t> </a:t>
            </a:r>
            <a:r>
              <a:rPr lang="en-US" sz="1600" dirty="0">
                <a:effectLst/>
                <a:ea typeface="Times New Roman" panose="02020603050405020304" pitchFamily="18" charset="0"/>
              </a:rPr>
              <a:t>being</a:t>
            </a:r>
            <a:r>
              <a:rPr lang="en-US" sz="1600" spc="-15" dirty="0">
                <a:effectLst/>
                <a:ea typeface="Times New Roman" panose="02020603050405020304" pitchFamily="18" charset="0"/>
              </a:rPr>
              <a:t> </a:t>
            </a:r>
            <a:r>
              <a:rPr lang="en-US" sz="1600" dirty="0">
                <a:effectLst/>
                <a:ea typeface="Times New Roman" panose="02020603050405020304" pitchFamily="18" charset="0"/>
              </a:rPr>
              <a:t>done</a:t>
            </a:r>
            <a:r>
              <a:rPr lang="en-US" sz="1600" spc="-10" dirty="0">
                <a:effectLst/>
                <a:ea typeface="Times New Roman" panose="02020603050405020304" pitchFamily="18" charset="0"/>
              </a:rPr>
              <a:t> </a:t>
            </a:r>
            <a:r>
              <a:rPr lang="en-US" sz="1600" dirty="0">
                <a:effectLst/>
                <a:ea typeface="Times New Roman" panose="02020603050405020304" pitchFamily="18" charset="0"/>
              </a:rPr>
              <a:t>in</a:t>
            </a:r>
            <a:r>
              <a:rPr lang="en-US" sz="1600" spc="-15" dirty="0">
                <a:effectLst/>
                <a:ea typeface="Times New Roman" panose="02020603050405020304" pitchFamily="18" charset="0"/>
              </a:rPr>
              <a:t> </a:t>
            </a:r>
            <a:r>
              <a:rPr lang="en-US" sz="1600" dirty="0">
                <a:effectLst/>
                <a:ea typeface="Times New Roman" panose="02020603050405020304" pitchFamily="18" charset="0"/>
              </a:rPr>
              <a:t>the</a:t>
            </a:r>
            <a:r>
              <a:rPr lang="en-US" sz="1600" spc="-10" dirty="0">
                <a:effectLst/>
                <a:ea typeface="Times New Roman" panose="02020603050405020304" pitchFamily="18" charset="0"/>
              </a:rPr>
              <a:t> </a:t>
            </a:r>
            <a:r>
              <a:rPr lang="en-US" sz="1600" dirty="0">
                <a:effectLst/>
                <a:ea typeface="Times New Roman" panose="02020603050405020304" pitchFamily="18" charset="0"/>
              </a:rPr>
              <a:t>field of</a:t>
            </a:r>
            <a:r>
              <a:rPr lang="en-US" sz="1600" spc="-15" dirty="0">
                <a:effectLst/>
                <a:ea typeface="Times New Roman" panose="02020603050405020304" pitchFamily="18" charset="0"/>
              </a:rPr>
              <a:t> </a:t>
            </a:r>
            <a:r>
              <a:rPr lang="en-US" sz="1600" dirty="0">
                <a:effectLst/>
                <a:ea typeface="Times New Roman" panose="02020603050405020304" pitchFamily="18" charset="0"/>
              </a:rPr>
              <a:t>understanding</a:t>
            </a:r>
            <a:r>
              <a:rPr lang="en-US" sz="1600" spc="-10" dirty="0">
                <a:effectLst/>
                <a:ea typeface="Times New Roman" panose="02020603050405020304" pitchFamily="18" charset="0"/>
              </a:rPr>
              <a:t> </a:t>
            </a:r>
            <a:r>
              <a:rPr lang="en-US" sz="1600" dirty="0">
                <a:effectLst/>
                <a:ea typeface="Times New Roman" panose="02020603050405020304" pitchFamily="18" charset="0"/>
              </a:rPr>
              <a:t>patterns in</a:t>
            </a:r>
            <a:r>
              <a:rPr lang="en-US" sz="1600" spc="-285" dirty="0">
                <a:effectLst/>
                <a:ea typeface="Times New Roman" panose="02020603050405020304" pitchFamily="18" charset="0"/>
              </a:rPr>
              <a:t> </a:t>
            </a:r>
            <a:r>
              <a:rPr lang="en-US" sz="1600" dirty="0">
                <a:effectLst/>
                <a:ea typeface="Times New Roman" panose="02020603050405020304" pitchFamily="18" charset="0"/>
              </a:rPr>
              <a:t>this crime data, the greatest hurdle is the collection of data.</a:t>
            </a:r>
            <a:r>
              <a:rPr lang="en-US" sz="1600" spc="5" dirty="0">
                <a:effectLst/>
                <a:ea typeface="Times New Roman" panose="02020603050405020304" pitchFamily="18" charset="0"/>
              </a:rPr>
              <a:t> </a:t>
            </a:r>
            <a:r>
              <a:rPr lang="en-US" sz="1600" dirty="0">
                <a:effectLst/>
                <a:ea typeface="Times New Roman" panose="02020603050405020304" pitchFamily="18" charset="0"/>
              </a:rPr>
              <a:t>Major database problems can be</a:t>
            </a:r>
            <a:r>
              <a:rPr lang="en-US" sz="1600" spc="5" dirty="0">
                <a:effectLst/>
                <a:ea typeface="Times New Roman" panose="02020603050405020304" pitchFamily="18" charset="0"/>
              </a:rPr>
              <a:t> </a:t>
            </a:r>
            <a:r>
              <a:rPr lang="en-US" sz="1600" dirty="0">
                <a:effectLst/>
                <a:ea typeface="Times New Roman" panose="02020603050405020304" pitchFamily="18" charset="0"/>
              </a:rPr>
              <a:t>compiled</a:t>
            </a:r>
            <a:r>
              <a:rPr lang="en-US" sz="1600" spc="-10" dirty="0">
                <a:effectLst/>
                <a:ea typeface="Times New Roman" panose="02020603050405020304" pitchFamily="18" charset="0"/>
              </a:rPr>
              <a:t> </a:t>
            </a:r>
            <a:r>
              <a:rPr lang="en-US" sz="1600" dirty="0">
                <a:effectLst/>
                <a:ea typeface="Times New Roman" panose="02020603050405020304" pitchFamily="18" charset="0"/>
              </a:rPr>
              <a:t>as:</a:t>
            </a:r>
            <a:endParaRPr lang="en-IN" sz="1600" dirty="0">
              <a:effectLst/>
              <a:ea typeface="Times New Roman" panose="02020603050405020304" pitchFamily="18" charset="0"/>
            </a:endParaRPr>
          </a:p>
          <a:p>
            <a:r>
              <a:rPr lang="en-US" sz="1600" dirty="0">
                <a:effectLst/>
                <a:ea typeface="Times New Roman" panose="02020603050405020304" pitchFamily="18" charset="0"/>
              </a:rPr>
              <a:t> </a:t>
            </a:r>
            <a:endParaRPr lang="en-IN" sz="1600" dirty="0">
              <a:effectLst/>
              <a:ea typeface="Times New Roman" panose="02020603050405020304" pitchFamily="18" charset="0"/>
            </a:endParaRPr>
          </a:p>
          <a:p>
            <a:pPr marL="342900" lvl="0" indent="-342900">
              <a:buSzPts val="1200"/>
              <a:buFont typeface="Arial" pitchFamily="34" charset="0"/>
              <a:buChar char="•"/>
              <a:tabLst>
                <a:tab pos="335280" algn="l"/>
              </a:tabLst>
            </a:pPr>
            <a:r>
              <a:rPr lang="en-US" sz="1600" dirty="0">
                <a:effectLst/>
                <a:ea typeface="Times New Roman" panose="02020603050405020304" pitchFamily="18" charset="0"/>
              </a:rPr>
              <a:t>For</a:t>
            </a:r>
            <a:r>
              <a:rPr lang="en-US" sz="1600" spc="-15" dirty="0">
                <a:effectLst/>
                <a:ea typeface="Times New Roman" panose="02020603050405020304" pitchFamily="18" charset="0"/>
              </a:rPr>
              <a:t> </a:t>
            </a:r>
            <a:r>
              <a:rPr lang="en-US" sz="1600" dirty="0">
                <a:effectLst/>
                <a:ea typeface="Times New Roman" panose="02020603050405020304" pitchFamily="18" charset="0"/>
              </a:rPr>
              <a:t>extracting</a:t>
            </a:r>
            <a:r>
              <a:rPr lang="en-US" sz="1600" spc="-10" dirty="0">
                <a:effectLst/>
                <a:ea typeface="Times New Roman" panose="02020603050405020304" pitchFamily="18" charset="0"/>
              </a:rPr>
              <a:t> </a:t>
            </a:r>
            <a:r>
              <a:rPr lang="en-US" sz="1600" dirty="0">
                <a:effectLst/>
                <a:ea typeface="Times New Roman" panose="02020603050405020304" pitchFamily="18" charset="0"/>
              </a:rPr>
              <a:t>relevant</a:t>
            </a:r>
            <a:r>
              <a:rPr lang="en-US" sz="1600" spc="5" dirty="0">
                <a:effectLst/>
                <a:ea typeface="Times New Roman" panose="02020603050405020304" pitchFamily="18" charset="0"/>
              </a:rPr>
              <a:t> </a:t>
            </a:r>
            <a:r>
              <a:rPr lang="en-US" sz="1600" dirty="0">
                <a:effectLst/>
                <a:ea typeface="Times New Roman" panose="02020603050405020304" pitchFamily="18" charset="0"/>
              </a:rPr>
              <a:t>information,</a:t>
            </a:r>
            <a:r>
              <a:rPr lang="en-US" sz="1600" spc="-10" dirty="0">
                <a:effectLst/>
                <a:ea typeface="Times New Roman" panose="02020603050405020304" pitchFamily="18" charset="0"/>
              </a:rPr>
              <a:t> </a:t>
            </a:r>
            <a:r>
              <a:rPr lang="en-US" sz="1600" dirty="0">
                <a:effectLst/>
                <a:ea typeface="Times New Roman" panose="02020603050405020304" pitchFamily="18" charset="0"/>
              </a:rPr>
              <a:t>one</a:t>
            </a:r>
            <a:r>
              <a:rPr lang="en-US" sz="1600" spc="-20" dirty="0">
                <a:effectLst/>
                <a:ea typeface="Times New Roman" panose="02020603050405020304" pitchFamily="18" charset="0"/>
              </a:rPr>
              <a:t> </a:t>
            </a:r>
            <a:r>
              <a:rPr lang="en-US" sz="1600" dirty="0">
                <a:effectLst/>
                <a:ea typeface="Times New Roman" panose="02020603050405020304" pitchFamily="18" charset="0"/>
              </a:rPr>
              <a:t>must</a:t>
            </a:r>
            <a:r>
              <a:rPr lang="en-US" sz="1600" spc="-10" dirty="0">
                <a:effectLst/>
                <a:ea typeface="Times New Roman" panose="02020603050405020304" pitchFamily="18" charset="0"/>
              </a:rPr>
              <a:t> </a:t>
            </a:r>
            <a:r>
              <a:rPr lang="en-US" sz="1600" dirty="0">
                <a:effectLst/>
                <a:ea typeface="Times New Roman" panose="02020603050405020304" pitchFamily="18" charset="0"/>
              </a:rPr>
              <a:t>sift</a:t>
            </a:r>
            <a:r>
              <a:rPr lang="en-US" sz="1600" spc="-10" dirty="0">
                <a:effectLst/>
                <a:ea typeface="Times New Roman" panose="02020603050405020304" pitchFamily="18" charset="0"/>
              </a:rPr>
              <a:t> </a:t>
            </a:r>
            <a:r>
              <a:rPr lang="en-US" sz="1600" dirty="0">
                <a:effectLst/>
                <a:ea typeface="Times New Roman" panose="02020603050405020304" pitchFamily="18" charset="0"/>
              </a:rPr>
              <a:t>through</a:t>
            </a:r>
            <a:r>
              <a:rPr lang="en-US" sz="1600" spc="-10" dirty="0">
                <a:effectLst/>
                <a:ea typeface="Times New Roman" panose="02020603050405020304" pitchFamily="18" charset="0"/>
              </a:rPr>
              <a:t> </a:t>
            </a:r>
            <a:r>
              <a:rPr lang="en-US" sz="1600" dirty="0">
                <a:effectLst/>
                <a:ea typeface="Times New Roman" panose="02020603050405020304" pitchFamily="18" charset="0"/>
              </a:rPr>
              <a:t>piles</a:t>
            </a:r>
            <a:r>
              <a:rPr lang="en-US" sz="1600" spc="-10" dirty="0">
                <a:effectLst/>
                <a:ea typeface="Times New Roman" panose="02020603050405020304" pitchFamily="18" charset="0"/>
              </a:rPr>
              <a:t> </a:t>
            </a:r>
            <a:r>
              <a:rPr lang="en-US" sz="1600" dirty="0">
                <a:effectLst/>
                <a:ea typeface="Times New Roman" panose="02020603050405020304" pitchFamily="18" charset="0"/>
              </a:rPr>
              <a:t>of</a:t>
            </a:r>
            <a:r>
              <a:rPr lang="en-US" sz="1600" spc="-20" dirty="0">
                <a:effectLst/>
                <a:ea typeface="Times New Roman" panose="02020603050405020304" pitchFamily="18" charset="0"/>
              </a:rPr>
              <a:t> </a:t>
            </a:r>
            <a:r>
              <a:rPr lang="en-US" sz="1600" dirty="0">
                <a:effectLst/>
                <a:ea typeface="Times New Roman" panose="02020603050405020304" pitchFamily="18" charset="0"/>
              </a:rPr>
              <a:t>data</a:t>
            </a:r>
            <a:r>
              <a:rPr lang="en-US" sz="1600" spc="-10" dirty="0">
                <a:effectLst/>
                <a:ea typeface="Times New Roman" panose="02020603050405020304" pitchFamily="18" charset="0"/>
              </a:rPr>
              <a:t> </a:t>
            </a:r>
            <a:r>
              <a:rPr lang="en-US" sz="1600" dirty="0">
                <a:effectLst/>
                <a:ea typeface="Times New Roman" panose="02020603050405020304" pitchFamily="18" charset="0"/>
              </a:rPr>
              <a:t>manually.</a:t>
            </a:r>
            <a:endParaRPr lang="en-IN" sz="1600" dirty="0">
              <a:effectLst/>
              <a:ea typeface="Times New Roman" panose="02020603050405020304" pitchFamily="18" charset="0"/>
            </a:endParaRPr>
          </a:p>
          <a:p>
            <a:pPr marL="342900" lvl="0" indent="-342900">
              <a:lnSpc>
                <a:spcPts val="1465"/>
              </a:lnSpc>
              <a:spcBef>
                <a:spcPts val="10"/>
              </a:spcBef>
              <a:spcAft>
                <a:spcPts val="0"/>
              </a:spcAft>
              <a:buFont typeface="Arial" pitchFamily="34" charset="0"/>
              <a:buChar char="•"/>
              <a:tabLst>
                <a:tab pos="352425" algn="l"/>
              </a:tabLst>
            </a:pPr>
            <a:r>
              <a:rPr lang="en-US" sz="1600" dirty="0">
                <a:effectLst/>
                <a:ea typeface="Times New Roman" panose="02020603050405020304" pitchFamily="18" charset="0"/>
              </a:rPr>
              <a:t>More</a:t>
            </a:r>
            <a:r>
              <a:rPr lang="en-US" sz="1600" spc="-25" dirty="0">
                <a:effectLst/>
                <a:ea typeface="Times New Roman" panose="02020603050405020304" pitchFamily="18" charset="0"/>
              </a:rPr>
              <a:t> </a:t>
            </a:r>
            <a:r>
              <a:rPr lang="en-US" sz="1600" dirty="0">
                <a:effectLst/>
                <a:ea typeface="Times New Roman" panose="02020603050405020304" pitchFamily="18" charset="0"/>
              </a:rPr>
              <a:t>time</a:t>
            </a:r>
            <a:r>
              <a:rPr lang="en-US" sz="1600" spc="-10" dirty="0">
                <a:effectLst/>
                <a:ea typeface="Times New Roman" panose="02020603050405020304" pitchFamily="18" charset="0"/>
              </a:rPr>
              <a:t> </a:t>
            </a:r>
            <a:r>
              <a:rPr lang="en-US" sz="1600" dirty="0">
                <a:effectLst/>
                <a:ea typeface="Times New Roman" panose="02020603050405020304" pitchFamily="18" charset="0"/>
              </a:rPr>
              <a:t>is</a:t>
            </a:r>
            <a:r>
              <a:rPr lang="en-US" sz="1600" spc="-15" dirty="0">
                <a:effectLst/>
                <a:ea typeface="Times New Roman" panose="02020603050405020304" pitchFamily="18" charset="0"/>
              </a:rPr>
              <a:t> </a:t>
            </a:r>
            <a:r>
              <a:rPr lang="en-US" sz="1600" dirty="0">
                <a:effectLst/>
                <a:ea typeface="Times New Roman" panose="02020603050405020304" pitchFamily="18" charset="0"/>
              </a:rPr>
              <a:t>needed</a:t>
            </a:r>
            <a:r>
              <a:rPr lang="en-US" sz="1600" spc="-10" dirty="0">
                <a:effectLst/>
                <a:ea typeface="Times New Roman" panose="02020603050405020304" pitchFamily="18" charset="0"/>
              </a:rPr>
              <a:t> </a:t>
            </a:r>
            <a:r>
              <a:rPr lang="en-US" sz="1600" dirty="0">
                <a:effectLst/>
                <a:ea typeface="Times New Roman" panose="02020603050405020304" pitchFamily="18" charset="0"/>
              </a:rPr>
              <a:t>in searching</a:t>
            </a:r>
            <a:r>
              <a:rPr lang="en-US" sz="1600" spc="-10" dirty="0">
                <a:effectLst/>
                <a:ea typeface="Times New Roman" panose="02020603050405020304" pitchFamily="18" charset="0"/>
              </a:rPr>
              <a:t> for </a:t>
            </a:r>
            <a:r>
              <a:rPr lang="en-US" sz="1600" dirty="0">
                <a:effectLst/>
                <a:ea typeface="Times New Roman" panose="02020603050405020304" pitchFamily="18" charset="0"/>
              </a:rPr>
              <a:t>the required</a:t>
            </a:r>
            <a:r>
              <a:rPr lang="en-US" sz="1600" spc="-20" dirty="0">
                <a:effectLst/>
                <a:ea typeface="Times New Roman" panose="02020603050405020304" pitchFamily="18" charset="0"/>
              </a:rPr>
              <a:t> </a:t>
            </a:r>
            <a:r>
              <a:rPr lang="en-US" sz="1600" dirty="0">
                <a:effectLst/>
                <a:ea typeface="Times New Roman" panose="02020603050405020304" pitchFamily="18" charset="0"/>
              </a:rPr>
              <a:t>information.</a:t>
            </a:r>
            <a:endParaRPr lang="en-IN" sz="1600" dirty="0">
              <a:effectLst/>
              <a:ea typeface="Times New Roman" panose="02020603050405020304" pitchFamily="18" charset="0"/>
            </a:endParaRPr>
          </a:p>
          <a:p>
            <a:pPr marL="342900" lvl="0" indent="-342900">
              <a:lnSpc>
                <a:spcPts val="1465"/>
              </a:lnSpc>
              <a:buFont typeface="Arial" pitchFamily="34" charset="0"/>
              <a:buChar char="•"/>
              <a:tabLst>
                <a:tab pos="352425" algn="l"/>
              </a:tabLst>
            </a:pPr>
            <a:r>
              <a:rPr lang="en-US" sz="1600" dirty="0">
                <a:effectLst/>
                <a:ea typeface="Times New Roman" panose="02020603050405020304" pitchFamily="18" charset="0"/>
              </a:rPr>
              <a:t>Many</a:t>
            </a:r>
            <a:r>
              <a:rPr lang="en-US" sz="1600" spc="-20" dirty="0">
                <a:effectLst/>
                <a:ea typeface="Times New Roman" panose="02020603050405020304" pitchFamily="18" charset="0"/>
              </a:rPr>
              <a:t> </a:t>
            </a:r>
            <a:r>
              <a:rPr lang="en-US" sz="1600" dirty="0">
                <a:effectLst/>
                <a:ea typeface="Times New Roman" panose="02020603050405020304" pitchFamily="18" charset="0"/>
              </a:rPr>
              <a:t>hard</a:t>
            </a:r>
            <a:r>
              <a:rPr lang="en-US" sz="1600" spc="-10" dirty="0">
                <a:effectLst/>
                <a:ea typeface="Times New Roman" panose="02020603050405020304" pitchFamily="18" charset="0"/>
              </a:rPr>
              <a:t> </a:t>
            </a:r>
            <a:r>
              <a:rPr lang="en-US" sz="1600" dirty="0">
                <a:effectLst/>
                <a:ea typeface="Times New Roman" panose="02020603050405020304" pitchFamily="18" charset="0"/>
              </a:rPr>
              <a:t>copies</a:t>
            </a:r>
            <a:r>
              <a:rPr lang="en-US" sz="1600" spc="-10" dirty="0">
                <a:effectLst/>
                <a:ea typeface="Times New Roman" panose="02020603050405020304" pitchFamily="18" charset="0"/>
              </a:rPr>
              <a:t> </a:t>
            </a:r>
            <a:r>
              <a:rPr lang="en-US" sz="1600" dirty="0">
                <a:effectLst/>
                <a:ea typeface="Times New Roman" panose="02020603050405020304" pitchFamily="18" charset="0"/>
              </a:rPr>
              <a:t>are</a:t>
            </a:r>
            <a:r>
              <a:rPr lang="en-US" sz="1600" spc="-10" dirty="0">
                <a:effectLst/>
                <a:ea typeface="Times New Roman" panose="02020603050405020304" pitchFamily="18" charset="0"/>
              </a:rPr>
              <a:t> </a:t>
            </a:r>
            <a:r>
              <a:rPr lang="en-US" sz="1600" dirty="0">
                <a:effectLst/>
                <a:ea typeface="Times New Roman" panose="02020603050405020304" pitchFamily="18" charset="0"/>
              </a:rPr>
              <a:t>required</a:t>
            </a:r>
            <a:r>
              <a:rPr lang="en-US" sz="1600" spc="-15" dirty="0">
                <a:effectLst/>
                <a:ea typeface="Times New Roman" panose="02020603050405020304" pitchFamily="18" charset="0"/>
              </a:rPr>
              <a:t> </a:t>
            </a:r>
            <a:r>
              <a:rPr lang="en-US" sz="1600" dirty="0">
                <a:effectLst/>
                <a:ea typeface="Times New Roman" panose="02020603050405020304" pitchFamily="18" charset="0"/>
              </a:rPr>
              <a:t>to</a:t>
            </a:r>
            <a:r>
              <a:rPr lang="en-US" sz="1600" spc="5" dirty="0">
                <a:effectLst/>
                <a:ea typeface="Times New Roman" panose="02020603050405020304" pitchFamily="18" charset="0"/>
              </a:rPr>
              <a:t> </a:t>
            </a:r>
            <a:r>
              <a:rPr lang="en-US" sz="1600" dirty="0">
                <a:effectLst/>
                <a:ea typeface="Times New Roman" panose="02020603050405020304" pitchFamily="18" charset="0"/>
              </a:rPr>
              <a:t>be</a:t>
            </a:r>
            <a:r>
              <a:rPr lang="en-US" sz="1600" spc="-20" dirty="0">
                <a:effectLst/>
                <a:ea typeface="Times New Roman" panose="02020603050405020304" pitchFamily="18" charset="0"/>
              </a:rPr>
              <a:t> </a:t>
            </a:r>
            <a:r>
              <a:rPr lang="en-US" sz="1600" dirty="0">
                <a:effectLst/>
                <a:ea typeface="Times New Roman" panose="02020603050405020304" pitchFamily="18" charset="0"/>
              </a:rPr>
              <a:t>referred.</a:t>
            </a:r>
            <a:endParaRPr lang="en-IN" sz="1600" dirty="0">
              <a:effectLst/>
              <a:ea typeface="Times New Roman" panose="02020603050405020304" pitchFamily="18" charset="0"/>
            </a:endParaRPr>
          </a:p>
          <a:p>
            <a:pPr marL="342900" lvl="0" indent="-342900">
              <a:lnSpc>
                <a:spcPts val="1470"/>
              </a:lnSpc>
              <a:spcBef>
                <a:spcPts val="5"/>
              </a:spcBef>
              <a:spcAft>
                <a:spcPts val="0"/>
              </a:spcAft>
              <a:buFont typeface="Arial" pitchFamily="34" charset="0"/>
              <a:buChar char="•"/>
              <a:tabLst>
                <a:tab pos="352425" algn="l"/>
              </a:tabLst>
            </a:pPr>
            <a:r>
              <a:rPr lang="en-US" sz="1600" dirty="0">
                <a:effectLst/>
                <a:ea typeface="Times New Roman" panose="02020603050405020304" pitchFamily="18" charset="0"/>
              </a:rPr>
              <a:t>Access</a:t>
            </a:r>
            <a:r>
              <a:rPr lang="en-US" sz="1600" spc="-15" dirty="0">
                <a:effectLst/>
                <a:ea typeface="Times New Roman" panose="02020603050405020304" pitchFamily="18" charset="0"/>
              </a:rPr>
              <a:t> </a:t>
            </a:r>
            <a:r>
              <a:rPr lang="en-US" sz="1600" dirty="0">
                <a:effectLst/>
                <a:ea typeface="Times New Roman" panose="02020603050405020304" pitchFamily="18" charset="0"/>
              </a:rPr>
              <a:t>to it is not</a:t>
            </a:r>
            <a:r>
              <a:rPr lang="en-US" sz="1600" spc="-10" dirty="0">
                <a:effectLst/>
                <a:ea typeface="Times New Roman" panose="02020603050405020304" pitchFamily="18" charset="0"/>
              </a:rPr>
              <a:t> </a:t>
            </a:r>
            <a:r>
              <a:rPr lang="en-US" sz="1600" dirty="0">
                <a:effectLst/>
                <a:ea typeface="Times New Roman" panose="02020603050405020304" pitchFamily="18" charset="0"/>
              </a:rPr>
              <a:t>available anywhere.</a:t>
            </a:r>
            <a:endParaRPr lang="en-IN" sz="1600" dirty="0">
              <a:effectLst/>
              <a:ea typeface="Times New Roman" panose="02020603050405020304" pitchFamily="18" charset="0"/>
            </a:endParaRPr>
          </a:p>
          <a:p>
            <a:pPr marL="342900" lvl="0" indent="-342900">
              <a:lnSpc>
                <a:spcPts val="1375"/>
              </a:lnSpc>
              <a:buSzPts val="1200"/>
              <a:buFont typeface="Arial" pitchFamily="34" charset="0"/>
              <a:buChar char="•"/>
              <a:tabLst>
                <a:tab pos="335280" algn="l"/>
              </a:tabLst>
            </a:pPr>
            <a:r>
              <a:rPr lang="en-US" sz="1600" dirty="0">
                <a:effectLst/>
                <a:ea typeface="Times New Roman" panose="02020603050405020304" pitchFamily="18" charset="0"/>
              </a:rPr>
              <a:t>It</a:t>
            </a:r>
            <a:r>
              <a:rPr lang="en-US" sz="1600" spc="-10" dirty="0">
                <a:effectLst/>
                <a:ea typeface="Times New Roman" panose="02020603050405020304" pitchFamily="18" charset="0"/>
              </a:rPr>
              <a:t> </a:t>
            </a:r>
            <a:r>
              <a:rPr lang="en-US" sz="1600" dirty="0">
                <a:effectLst/>
                <a:ea typeface="Times New Roman" panose="02020603050405020304" pitchFamily="18" charset="0"/>
              </a:rPr>
              <a:t>is</a:t>
            </a:r>
            <a:r>
              <a:rPr lang="en-US" sz="1600" spc="5" dirty="0">
                <a:effectLst/>
                <a:ea typeface="Times New Roman" panose="02020603050405020304" pitchFamily="18" charset="0"/>
              </a:rPr>
              <a:t> </a:t>
            </a:r>
            <a:r>
              <a:rPr lang="en-US" sz="1600" dirty="0">
                <a:effectLst/>
                <a:ea typeface="Times New Roman" panose="02020603050405020304" pitchFamily="18" charset="0"/>
              </a:rPr>
              <a:t>not</a:t>
            </a:r>
            <a:r>
              <a:rPr lang="en-US" sz="1600" spc="-10" dirty="0">
                <a:effectLst/>
                <a:ea typeface="Times New Roman" panose="02020603050405020304" pitchFamily="18" charset="0"/>
              </a:rPr>
              <a:t> </a:t>
            </a:r>
            <a:r>
              <a:rPr lang="en-US" sz="1600" dirty="0">
                <a:effectLst/>
                <a:ea typeface="Times New Roman" panose="02020603050405020304" pitchFamily="18" charset="0"/>
              </a:rPr>
              <a:t>possible</a:t>
            </a:r>
            <a:r>
              <a:rPr lang="en-US" sz="1600" spc="-10" dirty="0">
                <a:effectLst/>
                <a:ea typeface="Times New Roman" panose="02020603050405020304" pitchFamily="18" charset="0"/>
              </a:rPr>
              <a:t> </a:t>
            </a:r>
            <a:r>
              <a:rPr lang="en-US" sz="1600" dirty="0">
                <a:effectLst/>
                <a:ea typeface="Times New Roman" panose="02020603050405020304" pitchFamily="18" charset="0"/>
              </a:rPr>
              <a:t>to</a:t>
            </a:r>
            <a:r>
              <a:rPr lang="en-US" sz="1600" spc="-10" dirty="0">
                <a:effectLst/>
                <a:ea typeface="Times New Roman" panose="02020603050405020304" pitchFamily="18" charset="0"/>
              </a:rPr>
              <a:t> </a:t>
            </a:r>
            <a:r>
              <a:rPr lang="en-US" sz="1600" dirty="0">
                <a:effectLst/>
                <a:ea typeface="Times New Roman" panose="02020603050405020304" pitchFamily="18" charset="0"/>
              </a:rPr>
              <a:t>keep</a:t>
            </a:r>
            <a:r>
              <a:rPr lang="en-US" sz="1600" spc="-10" dirty="0">
                <a:effectLst/>
                <a:ea typeface="Times New Roman" panose="02020603050405020304" pitchFamily="18" charset="0"/>
              </a:rPr>
              <a:t> </a:t>
            </a:r>
            <a:r>
              <a:rPr lang="en-US" sz="1600" dirty="0">
                <a:effectLst/>
                <a:ea typeface="Times New Roman" panose="02020603050405020304" pitchFamily="18" charset="0"/>
              </a:rPr>
              <a:t>all</a:t>
            </a:r>
            <a:r>
              <a:rPr lang="en-US" sz="1600" spc="-10" dirty="0">
                <a:effectLst/>
                <a:ea typeface="Times New Roman" panose="02020603050405020304" pitchFamily="18" charset="0"/>
              </a:rPr>
              <a:t> </a:t>
            </a:r>
            <a:r>
              <a:rPr lang="en-US" sz="1600" dirty="0">
                <a:effectLst/>
                <a:ea typeface="Times New Roman" panose="02020603050405020304" pitchFamily="18" charset="0"/>
              </a:rPr>
              <a:t>the</a:t>
            </a:r>
            <a:r>
              <a:rPr lang="en-US" sz="1600" spc="-5" dirty="0">
                <a:effectLst/>
                <a:ea typeface="Times New Roman" panose="02020603050405020304" pitchFamily="18" charset="0"/>
              </a:rPr>
              <a:t> </a:t>
            </a:r>
            <a:r>
              <a:rPr lang="en-US" sz="1600" dirty="0">
                <a:effectLst/>
                <a:ea typeface="Times New Roman" panose="02020603050405020304" pitchFamily="18" charset="0"/>
              </a:rPr>
              <a:t>records</a:t>
            </a:r>
            <a:r>
              <a:rPr lang="en-US" sz="1600" spc="-10" dirty="0">
                <a:effectLst/>
                <a:ea typeface="Times New Roman" panose="02020603050405020304" pitchFamily="18" charset="0"/>
              </a:rPr>
              <a:t> </a:t>
            </a:r>
            <a:r>
              <a:rPr lang="en-US" sz="1600" dirty="0">
                <a:effectLst/>
                <a:ea typeface="Times New Roman" panose="02020603050405020304" pitchFamily="18" charset="0"/>
              </a:rPr>
              <a:t>in</a:t>
            </a:r>
            <a:r>
              <a:rPr lang="en-US" sz="1600" spc="-10" dirty="0">
                <a:effectLst/>
                <a:ea typeface="Times New Roman" panose="02020603050405020304" pitchFamily="18" charset="0"/>
              </a:rPr>
              <a:t> </a:t>
            </a:r>
            <a:r>
              <a:rPr lang="en-US" sz="1600" dirty="0">
                <a:effectLst/>
                <a:ea typeface="Times New Roman" panose="02020603050405020304" pitchFamily="18" charset="0"/>
              </a:rPr>
              <a:t>memory</a:t>
            </a:r>
            <a:r>
              <a:rPr lang="en-US" sz="1600" spc="-10" dirty="0">
                <a:effectLst/>
                <a:ea typeface="Times New Roman" panose="02020603050405020304" pitchFamily="18" charset="0"/>
              </a:rPr>
              <a:t> </a:t>
            </a:r>
            <a:r>
              <a:rPr lang="en-US" sz="1600" dirty="0">
                <a:effectLst/>
                <a:ea typeface="Times New Roman" panose="02020603050405020304" pitchFamily="18" charset="0"/>
              </a:rPr>
              <a:t>or</a:t>
            </a:r>
            <a:r>
              <a:rPr lang="en-US" sz="1600" spc="-20" dirty="0">
                <a:effectLst/>
                <a:ea typeface="Times New Roman" panose="02020603050405020304" pitchFamily="18" charset="0"/>
              </a:rPr>
              <a:t> </a:t>
            </a:r>
            <a:r>
              <a:rPr lang="en-US" sz="1600" spc="5" dirty="0">
                <a:effectLst/>
                <a:ea typeface="Times New Roman" panose="02020603050405020304" pitchFamily="18" charset="0"/>
              </a:rPr>
              <a:t>a </a:t>
            </a:r>
            <a:r>
              <a:rPr lang="en-US" sz="1600" dirty="0">
                <a:effectLst/>
                <a:ea typeface="Times New Roman" panose="02020603050405020304" pitchFamily="18" charset="0"/>
              </a:rPr>
              <a:t>file because</a:t>
            </a:r>
            <a:r>
              <a:rPr lang="en-US" sz="1600" spc="-20" dirty="0">
                <a:effectLst/>
                <a:ea typeface="Times New Roman" panose="02020603050405020304" pitchFamily="18" charset="0"/>
              </a:rPr>
              <a:t> </a:t>
            </a:r>
            <a:r>
              <a:rPr lang="en-US" sz="1600" dirty="0">
                <a:effectLst/>
                <a:ea typeface="Times New Roman" panose="02020603050405020304" pitchFamily="18" charset="0"/>
              </a:rPr>
              <a:t>of</a:t>
            </a:r>
            <a:r>
              <a:rPr lang="en-US" sz="1600" spc="-5" dirty="0">
                <a:effectLst/>
                <a:ea typeface="Times New Roman" panose="02020603050405020304" pitchFamily="18" charset="0"/>
              </a:rPr>
              <a:t> the </a:t>
            </a:r>
            <a:r>
              <a:rPr lang="en-US" sz="1600" dirty="0">
                <a:effectLst/>
                <a:ea typeface="Times New Roman" panose="02020603050405020304" pitchFamily="18" charset="0"/>
              </a:rPr>
              <a:t>large</a:t>
            </a:r>
            <a:r>
              <a:rPr lang="en-US" sz="1600" spc="-20" dirty="0">
                <a:effectLst/>
                <a:ea typeface="Times New Roman" panose="02020603050405020304" pitchFamily="18" charset="0"/>
              </a:rPr>
              <a:t> </a:t>
            </a:r>
            <a:r>
              <a:rPr lang="en-US" sz="1600" dirty="0">
                <a:effectLst/>
                <a:ea typeface="Times New Roman" panose="02020603050405020304" pitchFamily="18" charset="0"/>
              </a:rPr>
              <a:t>data which they comprise.</a:t>
            </a:r>
            <a:endParaRPr lang="en-IN" sz="1600" dirty="0">
              <a:effectLst/>
              <a:ea typeface="Times New Roman" panose="02020603050405020304" pitchFamily="18" charset="0"/>
            </a:endParaRPr>
          </a:p>
          <a:p>
            <a:pPr marL="342900" marR="255905" lvl="0" indent="-342900">
              <a:spcAft>
                <a:spcPts val="0"/>
              </a:spcAft>
              <a:buFont typeface="Arial" pitchFamily="34" charset="0"/>
              <a:buChar char="•"/>
              <a:tabLst>
                <a:tab pos="352425" algn="l"/>
              </a:tabLst>
            </a:pPr>
            <a:r>
              <a:rPr lang="en-US" sz="1600" dirty="0">
                <a:effectLst/>
                <a:ea typeface="Times New Roman" panose="02020603050405020304" pitchFamily="18" charset="0"/>
              </a:rPr>
              <a:t>A</a:t>
            </a:r>
            <a:r>
              <a:rPr lang="en-US" sz="1600" spc="-15" dirty="0">
                <a:effectLst/>
                <a:ea typeface="Times New Roman" panose="02020603050405020304" pitchFamily="18" charset="0"/>
              </a:rPr>
              <a:t> </a:t>
            </a:r>
            <a:r>
              <a:rPr lang="en-US" sz="1600" dirty="0">
                <a:effectLst/>
                <a:ea typeface="Times New Roman" panose="02020603050405020304" pitchFamily="18" charset="0"/>
              </a:rPr>
              <a:t>large</a:t>
            </a:r>
            <a:r>
              <a:rPr lang="en-US" sz="1600" spc="-10" dirty="0">
                <a:effectLst/>
                <a:ea typeface="Times New Roman" panose="02020603050405020304" pitchFamily="18" charset="0"/>
              </a:rPr>
              <a:t> </a:t>
            </a:r>
            <a:r>
              <a:rPr lang="en-US" sz="1600" dirty="0">
                <a:effectLst/>
                <a:ea typeface="Times New Roman" panose="02020603050405020304" pitchFamily="18" charset="0"/>
              </a:rPr>
              <a:t>amount</a:t>
            </a:r>
            <a:r>
              <a:rPr lang="en-US" sz="1600" spc="-15" dirty="0">
                <a:effectLst/>
                <a:ea typeface="Times New Roman" panose="02020603050405020304" pitchFamily="18" charset="0"/>
              </a:rPr>
              <a:t> of </a:t>
            </a:r>
            <a:r>
              <a:rPr lang="en-US" sz="1600" dirty="0">
                <a:effectLst/>
                <a:ea typeface="Times New Roman" panose="02020603050405020304" pitchFamily="18" charset="0"/>
              </a:rPr>
              <a:t>data</a:t>
            </a:r>
            <a:r>
              <a:rPr lang="en-US" sz="1600" spc="5" dirty="0">
                <a:effectLst/>
                <a:ea typeface="Times New Roman" panose="02020603050405020304" pitchFamily="18" charset="0"/>
              </a:rPr>
              <a:t> </a:t>
            </a:r>
            <a:r>
              <a:rPr lang="en-US" sz="1600" dirty="0">
                <a:effectLst/>
                <a:ea typeface="Times New Roman" panose="02020603050405020304" pitchFamily="18" charset="0"/>
              </a:rPr>
              <a:t>maintenance</a:t>
            </a:r>
            <a:r>
              <a:rPr lang="en-US" sz="1600" spc="-15" dirty="0">
                <a:effectLst/>
                <a:ea typeface="Times New Roman" panose="02020603050405020304" pitchFamily="18" charset="0"/>
              </a:rPr>
              <a:t> </a:t>
            </a:r>
            <a:r>
              <a:rPr lang="en-US" sz="1600" dirty="0">
                <a:effectLst/>
                <a:ea typeface="Times New Roman" panose="02020603050405020304" pitchFamily="18" charset="0"/>
              </a:rPr>
              <a:t>is</a:t>
            </a:r>
            <a:r>
              <a:rPr lang="en-US" sz="1600" spc="-10" dirty="0">
                <a:effectLst/>
                <a:ea typeface="Times New Roman" panose="02020603050405020304" pitchFamily="18" charset="0"/>
              </a:rPr>
              <a:t> </a:t>
            </a:r>
            <a:r>
              <a:rPr lang="en-US" sz="1600" dirty="0">
                <a:effectLst/>
                <a:ea typeface="Times New Roman" panose="02020603050405020304" pitchFamily="18" charset="0"/>
              </a:rPr>
              <a:t>the</a:t>
            </a:r>
            <a:r>
              <a:rPr lang="en-US" sz="1600" spc="-10" dirty="0">
                <a:effectLst/>
                <a:ea typeface="Times New Roman" panose="02020603050405020304" pitchFamily="18" charset="0"/>
              </a:rPr>
              <a:t> </a:t>
            </a:r>
            <a:r>
              <a:rPr lang="en-US" sz="1600" dirty="0">
                <a:effectLst/>
                <a:ea typeface="Times New Roman" panose="02020603050405020304" pitchFamily="18" charset="0"/>
              </a:rPr>
              <a:t>big</a:t>
            </a:r>
            <a:r>
              <a:rPr lang="en-US" sz="1600" spc="-15" dirty="0">
                <a:effectLst/>
                <a:ea typeface="Times New Roman" panose="02020603050405020304" pitchFamily="18" charset="0"/>
              </a:rPr>
              <a:t> </a:t>
            </a:r>
            <a:r>
              <a:rPr lang="en-US" sz="1600" dirty="0">
                <a:effectLst/>
                <a:ea typeface="Times New Roman" panose="02020603050405020304" pitchFamily="18" charset="0"/>
              </a:rPr>
              <a:t>problem;</a:t>
            </a:r>
            <a:r>
              <a:rPr lang="en-US" sz="1600" spc="-10" dirty="0">
                <a:effectLst/>
                <a:ea typeface="Times New Roman" panose="02020603050405020304" pitchFamily="18" charset="0"/>
              </a:rPr>
              <a:t> </a:t>
            </a:r>
            <a:r>
              <a:rPr lang="en-US" sz="1600" dirty="0">
                <a:effectLst/>
                <a:ea typeface="Times New Roman" panose="02020603050405020304" pitchFamily="18" charset="0"/>
              </a:rPr>
              <a:t>searching</a:t>
            </a:r>
            <a:r>
              <a:rPr lang="en-US" sz="1600" spc="-15" dirty="0">
                <a:effectLst/>
                <a:ea typeface="Times New Roman" panose="02020603050405020304" pitchFamily="18" charset="0"/>
              </a:rPr>
              <a:t> </a:t>
            </a:r>
            <a:r>
              <a:rPr lang="en-US" sz="1600" dirty="0">
                <a:effectLst/>
                <a:ea typeface="Times New Roman" panose="02020603050405020304" pitchFamily="18" charset="0"/>
              </a:rPr>
              <a:t>and</a:t>
            </a:r>
            <a:r>
              <a:rPr lang="en-US" sz="1600" spc="-10" dirty="0">
                <a:effectLst/>
                <a:ea typeface="Times New Roman" panose="02020603050405020304" pitchFamily="18" charset="0"/>
              </a:rPr>
              <a:t> </a:t>
            </a:r>
            <a:r>
              <a:rPr lang="en-US" sz="1600" dirty="0">
                <a:effectLst/>
                <a:ea typeface="Times New Roman" panose="02020603050405020304" pitchFamily="18" charset="0"/>
              </a:rPr>
              <a:t>predicting</a:t>
            </a:r>
            <a:r>
              <a:rPr lang="en-US" sz="1600" spc="-10" dirty="0">
                <a:effectLst/>
                <a:ea typeface="Times New Roman" panose="02020603050405020304" pitchFamily="18" charset="0"/>
              </a:rPr>
              <a:t> </a:t>
            </a:r>
            <a:r>
              <a:rPr lang="en-US" sz="1600" dirty="0">
                <a:effectLst/>
                <a:ea typeface="Times New Roman" panose="02020603050405020304" pitchFamily="18" charset="0"/>
              </a:rPr>
              <a:t>a</a:t>
            </a:r>
            <a:r>
              <a:rPr lang="en-US" sz="1600" spc="-25" dirty="0">
                <a:effectLst/>
                <a:ea typeface="Times New Roman" panose="02020603050405020304" pitchFamily="18" charset="0"/>
              </a:rPr>
              <a:t> </a:t>
            </a:r>
            <a:r>
              <a:rPr lang="en-US" sz="1600" dirty="0">
                <a:effectLst/>
                <a:ea typeface="Times New Roman" panose="02020603050405020304" pitchFamily="18" charset="0"/>
              </a:rPr>
              <a:t>particular</a:t>
            </a:r>
            <a:r>
              <a:rPr lang="en-US" sz="1600" spc="-10" dirty="0">
                <a:effectLst/>
                <a:ea typeface="Times New Roman" panose="02020603050405020304" pitchFamily="18" charset="0"/>
              </a:rPr>
              <a:t> </a:t>
            </a:r>
            <a:r>
              <a:rPr lang="en-US" sz="1600" dirty="0">
                <a:effectLst/>
                <a:ea typeface="Times New Roman" panose="02020603050405020304" pitchFamily="18" charset="0"/>
              </a:rPr>
              <a:t>data</a:t>
            </a:r>
            <a:r>
              <a:rPr lang="en-US" sz="1600" spc="-285" dirty="0">
                <a:effectLst/>
                <a:ea typeface="Times New Roman" panose="02020603050405020304" pitchFamily="18" charset="0"/>
              </a:rPr>
              <a:t> </a:t>
            </a:r>
            <a:r>
              <a:rPr lang="en-US" sz="1600" dirty="0">
                <a:effectLst/>
                <a:ea typeface="Times New Roman" panose="02020603050405020304" pitchFamily="18" charset="0"/>
              </a:rPr>
              <a:t>manually</a:t>
            </a:r>
            <a:r>
              <a:rPr lang="en-US" sz="1600" spc="-10" dirty="0">
                <a:effectLst/>
                <a:ea typeface="Times New Roman" panose="02020603050405020304" pitchFamily="18" charset="0"/>
              </a:rPr>
              <a:t> </a:t>
            </a:r>
            <a:r>
              <a:rPr lang="en-US" sz="1600" dirty="0">
                <a:effectLst/>
                <a:ea typeface="Times New Roman" panose="02020603050405020304" pitchFamily="18" charset="0"/>
              </a:rPr>
              <a:t>is</a:t>
            </a:r>
            <a:r>
              <a:rPr lang="en-US" sz="1600" spc="-5" dirty="0">
                <a:effectLst/>
                <a:ea typeface="Times New Roman" panose="02020603050405020304" pitchFamily="18" charset="0"/>
              </a:rPr>
              <a:t> </a:t>
            </a:r>
            <a:r>
              <a:rPr lang="en-US" sz="1600" dirty="0">
                <a:effectLst/>
                <a:ea typeface="Times New Roman" panose="02020603050405020304" pitchFamily="18" charset="0"/>
              </a:rPr>
              <a:t>not</a:t>
            </a:r>
            <a:r>
              <a:rPr lang="en-US" sz="1600" spc="-5" dirty="0">
                <a:effectLst/>
                <a:ea typeface="Times New Roman" panose="02020603050405020304" pitchFamily="18" charset="0"/>
              </a:rPr>
              <a:t> </a:t>
            </a:r>
            <a:r>
              <a:rPr lang="en-US" sz="1600" dirty="0">
                <a:effectLst/>
                <a:ea typeface="Times New Roman" panose="02020603050405020304" pitchFamily="18" charset="0"/>
              </a:rPr>
              <a:t>possible</a:t>
            </a:r>
            <a:r>
              <a:rPr lang="en-US" sz="1600" spc="-25" dirty="0">
                <a:effectLst/>
                <a:ea typeface="Times New Roman" panose="02020603050405020304" pitchFamily="18" charset="0"/>
              </a:rPr>
              <a:t> </a:t>
            </a:r>
            <a:r>
              <a:rPr lang="en-US" sz="1600" dirty="0">
                <a:effectLst/>
                <a:ea typeface="Times New Roman" panose="02020603050405020304" pitchFamily="18" charset="0"/>
              </a:rPr>
              <a:t>from</a:t>
            </a:r>
            <a:r>
              <a:rPr lang="en-US" sz="1600" spc="-5" dirty="0">
                <a:effectLst/>
                <a:ea typeface="Times New Roman" panose="02020603050405020304" pitchFamily="18" charset="0"/>
              </a:rPr>
              <a:t> </a:t>
            </a:r>
            <a:r>
              <a:rPr lang="en-US" sz="1600" dirty="0">
                <a:effectLst/>
                <a:ea typeface="Times New Roman" panose="02020603050405020304" pitchFamily="18" charset="0"/>
              </a:rPr>
              <a:t>the</a:t>
            </a:r>
            <a:r>
              <a:rPr lang="en-US" sz="1600" spc="-5" dirty="0">
                <a:effectLst/>
                <a:ea typeface="Times New Roman" panose="02020603050405020304" pitchFamily="18" charset="0"/>
              </a:rPr>
              <a:t> </a:t>
            </a:r>
            <a:r>
              <a:rPr lang="en-US" sz="1600" dirty="0">
                <a:effectLst/>
                <a:ea typeface="Times New Roman" panose="02020603050405020304" pitchFamily="18" charset="0"/>
              </a:rPr>
              <a:t>files.</a:t>
            </a:r>
            <a:endParaRPr lang="en-IN" sz="1600" dirty="0">
              <a:effectLst/>
              <a:ea typeface="Times New Roman" panose="02020603050405020304" pitchFamily="18" charset="0"/>
            </a:endParaRPr>
          </a:p>
          <a:p>
            <a:pPr marL="243205" marR="259080">
              <a:spcBef>
                <a:spcPts val="5"/>
              </a:spcBef>
              <a:spcAft>
                <a:spcPts val="0"/>
              </a:spcAft>
            </a:pPr>
            <a:endParaRPr lang="en-US" sz="1600" dirty="0">
              <a:effectLst/>
              <a:ea typeface="Times New Roman" panose="02020603050405020304" pitchFamily="18" charset="0"/>
            </a:endParaRPr>
          </a:p>
          <a:p>
            <a:pPr marL="243205" marR="259080">
              <a:spcBef>
                <a:spcPts val="5"/>
              </a:spcBef>
              <a:spcAft>
                <a:spcPts val="0"/>
              </a:spcAft>
            </a:pPr>
            <a:r>
              <a:rPr lang="en-US" sz="1600" dirty="0">
                <a:effectLst/>
                <a:ea typeface="Times New Roman" panose="02020603050405020304" pitchFamily="18" charset="0"/>
              </a:rPr>
              <a:t>Several</a:t>
            </a:r>
            <a:r>
              <a:rPr lang="en-US" sz="1600" spc="-5" dirty="0">
                <a:effectLst/>
                <a:ea typeface="Times New Roman" panose="02020603050405020304" pitchFamily="18" charset="0"/>
              </a:rPr>
              <a:t> </a:t>
            </a:r>
            <a:r>
              <a:rPr lang="en-US" sz="1600" dirty="0">
                <a:effectLst/>
                <a:ea typeface="Times New Roman" panose="02020603050405020304" pitchFamily="18" charset="0"/>
              </a:rPr>
              <a:t>projects</a:t>
            </a:r>
            <a:r>
              <a:rPr lang="en-US" sz="1600" spc="-15" dirty="0">
                <a:effectLst/>
                <a:ea typeface="Times New Roman" panose="02020603050405020304" pitchFamily="18" charset="0"/>
              </a:rPr>
              <a:t> </a:t>
            </a:r>
            <a:r>
              <a:rPr lang="en-US" sz="1600" dirty="0">
                <a:effectLst/>
                <a:ea typeface="Times New Roman" panose="02020603050405020304" pitchFamily="18" charset="0"/>
              </a:rPr>
              <a:t>have employed</a:t>
            </a:r>
            <a:r>
              <a:rPr lang="en-US" sz="1600" spc="-25" dirty="0">
                <a:effectLst/>
                <a:ea typeface="Times New Roman" panose="02020603050405020304" pitchFamily="18" charset="0"/>
              </a:rPr>
              <a:t> </a:t>
            </a:r>
            <a:r>
              <a:rPr lang="en-US" sz="1600" dirty="0">
                <a:effectLst/>
                <a:ea typeface="Times New Roman" panose="02020603050405020304" pitchFamily="18" charset="0"/>
              </a:rPr>
              <a:t>used</a:t>
            </a:r>
            <a:r>
              <a:rPr lang="en-US" sz="1600" spc="-20" dirty="0">
                <a:effectLst/>
                <a:ea typeface="Times New Roman" panose="02020603050405020304" pitchFamily="18" charset="0"/>
              </a:rPr>
              <a:t> </a:t>
            </a:r>
            <a:r>
              <a:rPr lang="en-US" sz="1600" dirty="0" err="1">
                <a:effectLst/>
                <a:ea typeface="Times New Roman" panose="02020603050405020304" pitchFamily="18" charset="0"/>
              </a:rPr>
              <a:t>Apriori</a:t>
            </a:r>
            <a:r>
              <a:rPr lang="en-US" sz="1600" spc="-15" dirty="0">
                <a:effectLst/>
                <a:ea typeface="Times New Roman" panose="02020603050405020304" pitchFamily="18" charset="0"/>
              </a:rPr>
              <a:t> </a:t>
            </a:r>
            <a:r>
              <a:rPr lang="en-US" sz="1600" dirty="0">
                <a:effectLst/>
                <a:ea typeface="Times New Roman" panose="02020603050405020304" pitchFamily="18" charset="0"/>
              </a:rPr>
              <a:t>and</a:t>
            </a:r>
            <a:r>
              <a:rPr lang="en-US" sz="1600" spc="-5" dirty="0">
                <a:effectLst/>
                <a:ea typeface="Times New Roman" panose="02020603050405020304" pitchFamily="18" charset="0"/>
              </a:rPr>
              <a:t> </a:t>
            </a:r>
            <a:r>
              <a:rPr lang="en-US" sz="1600" spc="-5" dirty="0">
                <a:ea typeface="Times New Roman" panose="02020603050405020304" pitchFamily="18" charset="0"/>
              </a:rPr>
              <a:t>multiple linear regression</a:t>
            </a:r>
            <a:r>
              <a:rPr lang="en-US" sz="1600" spc="-15" dirty="0">
                <a:effectLst/>
                <a:ea typeface="Times New Roman" panose="02020603050405020304" pitchFamily="18" charset="0"/>
              </a:rPr>
              <a:t> </a:t>
            </a:r>
            <a:r>
              <a:rPr lang="en-US" sz="1600" dirty="0">
                <a:effectLst/>
                <a:ea typeface="Times New Roman" panose="02020603050405020304" pitchFamily="18" charset="0"/>
              </a:rPr>
              <a:t>to</a:t>
            </a:r>
            <a:r>
              <a:rPr lang="en-US" sz="1600" spc="-15" dirty="0">
                <a:effectLst/>
                <a:ea typeface="Times New Roman" panose="02020603050405020304" pitchFamily="18" charset="0"/>
              </a:rPr>
              <a:t> </a:t>
            </a:r>
            <a:r>
              <a:rPr lang="en-US" sz="1600" dirty="0">
                <a:effectLst/>
                <a:ea typeface="Times New Roman" panose="02020603050405020304" pitchFamily="18" charset="0"/>
              </a:rPr>
              <a:t>effectively</a:t>
            </a:r>
            <a:r>
              <a:rPr lang="en-US" sz="1600" spc="-10" dirty="0">
                <a:effectLst/>
                <a:ea typeface="Times New Roman" panose="02020603050405020304" pitchFamily="18" charset="0"/>
              </a:rPr>
              <a:t> </a:t>
            </a:r>
            <a:r>
              <a:rPr lang="en-US" sz="1600" dirty="0">
                <a:effectLst/>
                <a:ea typeface="Times New Roman" panose="02020603050405020304" pitchFamily="18" charset="0"/>
              </a:rPr>
              <a:t>predict</a:t>
            </a:r>
            <a:r>
              <a:rPr lang="en-US" sz="1600" spc="-15" dirty="0">
                <a:effectLst/>
                <a:ea typeface="Times New Roman" panose="02020603050405020304" pitchFamily="18" charset="0"/>
              </a:rPr>
              <a:t> </a:t>
            </a:r>
            <a:r>
              <a:rPr lang="en-US" sz="1600" dirty="0">
                <a:effectLst/>
                <a:ea typeface="Times New Roman" panose="02020603050405020304" pitchFamily="18" charset="0"/>
              </a:rPr>
              <a:t>upcoming</a:t>
            </a:r>
            <a:r>
              <a:rPr lang="en-US" sz="1600" spc="-285" dirty="0">
                <a:effectLst/>
                <a:ea typeface="Times New Roman" panose="02020603050405020304" pitchFamily="18" charset="0"/>
              </a:rPr>
              <a:t> </a:t>
            </a:r>
            <a:r>
              <a:rPr lang="en-US" sz="1600" dirty="0">
                <a:effectLst/>
                <a:ea typeface="Times New Roman" panose="02020603050405020304" pitchFamily="18" charset="0"/>
              </a:rPr>
              <a:t>events,</a:t>
            </a:r>
            <a:r>
              <a:rPr lang="en-US" sz="1600" spc="-15" dirty="0">
                <a:effectLst/>
                <a:ea typeface="Times New Roman" panose="02020603050405020304" pitchFamily="18" charset="0"/>
              </a:rPr>
              <a:t> </a:t>
            </a:r>
            <a:r>
              <a:rPr lang="en-US" sz="1600" dirty="0">
                <a:effectLst/>
                <a:ea typeface="Times New Roman" panose="02020603050405020304" pitchFamily="18" charset="0"/>
              </a:rPr>
              <a:t>but</a:t>
            </a:r>
            <a:r>
              <a:rPr lang="en-US" sz="1600" spc="-10" dirty="0">
                <a:effectLst/>
                <a:ea typeface="Times New Roman" panose="02020603050405020304" pitchFamily="18" charset="0"/>
              </a:rPr>
              <a:t> </a:t>
            </a:r>
            <a:r>
              <a:rPr lang="en-US" sz="1600" dirty="0">
                <a:effectLst/>
                <a:ea typeface="Times New Roman" panose="02020603050405020304" pitchFamily="18" charset="0"/>
              </a:rPr>
              <a:t>they’re limited</a:t>
            </a:r>
            <a:r>
              <a:rPr lang="en-US" sz="1600" spc="-10" dirty="0">
                <a:effectLst/>
                <a:ea typeface="Times New Roman" panose="02020603050405020304" pitchFamily="18" charset="0"/>
              </a:rPr>
              <a:t> </a:t>
            </a:r>
            <a:r>
              <a:rPr lang="en-US" sz="1600" dirty="0">
                <a:effectLst/>
                <a:ea typeface="Times New Roman" panose="02020603050405020304" pitchFamily="18" charset="0"/>
              </a:rPr>
              <a:t>to</a:t>
            </a:r>
            <a:r>
              <a:rPr lang="en-US" sz="1600" spc="-15" dirty="0">
                <a:effectLst/>
                <a:ea typeface="Times New Roman" panose="02020603050405020304" pitchFamily="18" charset="0"/>
              </a:rPr>
              <a:t> </a:t>
            </a:r>
            <a:r>
              <a:rPr lang="en-US" sz="1600" dirty="0">
                <a:effectLst/>
                <a:ea typeface="Times New Roman" panose="02020603050405020304" pitchFamily="18" charset="0"/>
              </a:rPr>
              <a:t>complex</a:t>
            </a:r>
            <a:r>
              <a:rPr lang="en-US" sz="1600" spc="-10" dirty="0">
                <a:effectLst/>
                <a:ea typeface="Times New Roman" panose="02020603050405020304" pitchFamily="18" charset="0"/>
              </a:rPr>
              <a:t> </a:t>
            </a:r>
            <a:r>
              <a:rPr lang="en-US" sz="1600" dirty="0">
                <a:effectLst/>
                <a:ea typeface="Times New Roman" panose="02020603050405020304" pitchFamily="18" charset="0"/>
              </a:rPr>
              <a:t>web</a:t>
            </a:r>
            <a:r>
              <a:rPr lang="en-US" sz="1600" spc="5" dirty="0">
                <a:effectLst/>
                <a:ea typeface="Times New Roman" panose="02020603050405020304" pitchFamily="18" charset="0"/>
              </a:rPr>
              <a:t> </a:t>
            </a:r>
            <a:r>
              <a:rPr lang="en-US" sz="1600" dirty="0">
                <a:effectLst/>
                <a:ea typeface="Times New Roman" panose="02020603050405020304" pitchFamily="18" charset="0"/>
              </a:rPr>
              <a:t>apps.</a:t>
            </a:r>
            <a:r>
              <a:rPr lang="en-US" sz="1600" spc="5" dirty="0">
                <a:effectLst/>
                <a:ea typeface="Times New Roman" panose="02020603050405020304" pitchFamily="18" charset="0"/>
              </a:rPr>
              <a:t> </a:t>
            </a:r>
            <a:r>
              <a:rPr lang="en-US" sz="1600" dirty="0">
                <a:effectLst/>
                <a:ea typeface="Times New Roman" panose="02020603050405020304" pitchFamily="18" charset="0"/>
              </a:rPr>
              <a:t>There</a:t>
            </a:r>
            <a:r>
              <a:rPr lang="en-US" sz="1600" spc="-25" dirty="0">
                <a:effectLst/>
                <a:ea typeface="Times New Roman" panose="02020603050405020304" pitchFamily="18" charset="0"/>
              </a:rPr>
              <a:t> </a:t>
            </a:r>
            <a:r>
              <a:rPr lang="en-US" sz="1600" dirty="0">
                <a:effectLst/>
                <a:ea typeface="Times New Roman" panose="02020603050405020304" pitchFamily="18" charset="0"/>
              </a:rPr>
              <a:t>is</a:t>
            </a:r>
            <a:r>
              <a:rPr lang="en-US" sz="1600" spc="5" dirty="0">
                <a:effectLst/>
                <a:ea typeface="Times New Roman" panose="02020603050405020304" pitchFamily="18" charset="0"/>
              </a:rPr>
              <a:t> </a:t>
            </a:r>
            <a:r>
              <a:rPr lang="en-US" sz="1600" dirty="0">
                <a:effectLst/>
                <a:ea typeface="Times New Roman" panose="02020603050405020304" pitchFamily="18" charset="0"/>
              </a:rPr>
              <a:t>no</a:t>
            </a:r>
            <a:r>
              <a:rPr lang="en-US" sz="1600" spc="-10" dirty="0">
                <a:effectLst/>
                <a:ea typeface="Times New Roman" panose="02020603050405020304" pitchFamily="18" charset="0"/>
              </a:rPr>
              <a:t> </a:t>
            </a:r>
            <a:r>
              <a:rPr lang="en-US" sz="1600" dirty="0">
                <a:effectLst/>
                <a:ea typeface="Times New Roman" panose="02020603050405020304" pitchFamily="18" charset="0"/>
              </a:rPr>
              <a:t>existing</a:t>
            </a:r>
            <a:r>
              <a:rPr lang="en-US" sz="1600" spc="-10" dirty="0">
                <a:effectLst/>
                <a:ea typeface="Times New Roman" panose="02020603050405020304" pitchFamily="18" charset="0"/>
              </a:rPr>
              <a:t> </a:t>
            </a:r>
            <a:r>
              <a:rPr lang="en-US" sz="1600" dirty="0">
                <a:effectLst/>
                <a:ea typeface="Times New Roman" panose="02020603050405020304" pitchFamily="18" charset="0"/>
              </a:rPr>
              <a:t>system for</a:t>
            </a:r>
            <a:r>
              <a:rPr lang="en-US" sz="1600" spc="-10" dirty="0">
                <a:effectLst/>
                <a:ea typeface="Times New Roman" panose="02020603050405020304" pitchFamily="18" charset="0"/>
              </a:rPr>
              <a:t> </a:t>
            </a:r>
            <a:r>
              <a:rPr lang="en-US" sz="1600" dirty="0">
                <a:effectLst/>
                <a:ea typeface="Times New Roman" panose="02020603050405020304" pitchFamily="18" charset="0"/>
              </a:rPr>
              <a:t>this</a:t>
            </a:r>
            <a:r>
              <a:rPr lang="en-US" sz="1600" spc="5" dirty="0">
                <a:effectLst/>
                <a:ea typeface="Times New Roman" panose="02020603050405020304" pitchFamily="18" charset="0"/>
              </a:rPr>
              <a:t> </a:t>
            </a:r>
            <a:r>
              <a:rPr lang="en-US" sz="1600" dirty="0">
                <a:effectLst/>
                <a:ea typeface="Times New Roman" panose="02020603050405020304" pitchFamily="18" charset="0"/>
              </a:rPr>
              <a:t>project, here in India.</a:t>
            </a:r>
            <a:endParaRPr lang="en-IN" sz="1600" dirty="0">
              <a:effectLst/>
              <a:ea typeface="Times New Roman" panose="02020603050405020304" pitchFamily="18" charset="0"/>
            </a:endParaRPr>
          </a:p>
        </p:txBody>
      </p:sp>
    </p:spTree>
    <p:extLst>
      <p:ext uri="{BB962C8B-B14F-4D97-AF65-F5344CB8AC3E}">
        <p14:creationId xmlns:p14="http://schemas.microsoft.com/office/powerpoint/2010/main" val="236503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B30353-D9DC-48E7-BF70-1769761FA65C}"/>
              </a:ext>
            </a:extLst>
          </p:cNvPr>
          <p:cNvSpPr txBox="1"/>
          <p:nvPr/>
        </p:nvSpPr>
        <p:spPr>
          <a:xfrm>
            <a:off x="1506069" y="1543797"/>
            <a:ext cx="3130985" cy="646331"/>
          </a:xfrm>
          <a:prstGeom prst="rect">
            <a:avLst/>
          </a:prstGeom>
          <a:solidFill>
            <a:srgbClr val="EBEBEB"/>
          </a:solidFill>
        </p:spPr>
        <p:txBody>
          <a:bodyPr wrap="none" rtlCol="0">
            <a:spAutoFit/>
          </a:bodyPr>
          <a:lstStyle/>
          <a:p>
            <a:r>
              <a:rPr lang="en-US" sz="3600" b="1" dirty="0"/>
              <a:t>Methodology</a:t>
            </a:r>
          </a:p>
        </p:txBody>
      </p:sp>
      <p:sp>
        <p:nvSpPr>
          <p:cNvPr id="8" name="TextBox 7">
            <a:extLst>
              <a:ext uri="{FF2B5EF4-FFF2-40B4-BE49-F238E27FC236}">
                <a16:creationId xmlns:a16="http://schemas.microsoft.com/office/drawing/2014/main" id="{370767DA-E5A1-4CAA-8D16-0F02478B66B4}"/>
              </a:ext>
            </a:extLst>
          </p:cNvPr>
          <p:cNvSpPr txBox="1"/>
          <p:nvPr/>
        </p:nvSpPr>
        <p:spPr>
          <a:xfrm>
            <a:off x="1506069" y="2457691"/>
            <a:ext cx="8870985" cy="3847207"/>
          </a:xfrm>
          <a:prstGeom prst="rect">
            <a:avLst/>
          </a:prstGeom>
          <a:solidFill>
            <a:srgbClr val="EBEBEB"/>
          </a:solidFill>
        </p:spPr>
        <p:txBody>
          <a:bodyPr wrap="square">
            <a:spAutoFit/>
          </a:bodyPr>
          <a:lstStyle/>
          <a:p>
            <a:r>
              <a:rPr lang="en-US" sz="2000" b="0" i="0" dirty="0">
                <a:effectLst/>
                <a:latin typeface="arial" panose="020B0604020202020204" pitchFamily="34" charset="0"/>
              </a:rPr>
              <a:t>• Machine learning (ML) is </a:t>
            </a:r>
            <a:r>
              <a:rPr lang="en-US" sz="2000" b="1" i="0" dirty="0">
                <a:effectLst/>
                <a:latin typeface="arial" panose="020B0604020202020204" pitchFamily="34" charset="0"/>
              </a:rPr>
              <a:t>the study of computer algorithms that can improve automatically through experience and using data</a:t>
            </a:r>
            <a:r>
              <a:rPr lang="en-US" sz="2000" b="0" i="0" dirty="0">
                <a:effectLst/>
                <a:latin typeface="arial" panose="020B0604020202020204" pitchFamily="34" charset="0"/>
              </a:rPr>
              <a:t>. </a:t>
            </a:r>
          </a:p>
          <a:p>
            <a:endParaRPr lang="en-US" sz="2000" dirty="0">
              <a:latin typeface="arial" panose="020B0604020202020204" pitchFamily="34" charset="0"/>
            </a:endParaRPr>
          </a:p>
          <a:p>
            <a:r>
              <a:rPr lang="en-US" sz="2000" dirty="0">
                <a:latin typeface="arial" panose="020B0604020202020204" pitchFamily="34" charset="0"/>
              </a:rPr>
              <a:t>• </a:t>
            </a:r>
            <a:r>
              <a:rPr lang="en-US" sz="2000" b="0" i="0" dirty="0">
                <a:effectLst/>
                <a:latin typeface="arial" panose="020B0604020202020204" pitchFamily="34" charset="0"/>
              </a:rPr>
              <a:t>Machine learning algorithms build a model based on sample data, known as training data, to make predictions or decisions without being explicitly programmed to do so.</a:t>
            </a:r>
          </a:p>
          <a:p>
            <a:endParaRPr lang="en-US" sz="2000" dirty="0">
              <a:latin typeface="arial" panose="020B0604020202020204" pitchFamily="34" charset="0"/>
            </a:endParaRPr>
          </a:p>
          <a:p>
            <a:r>
              <a:rPr lang="en-US" sz="2400" b="0" i="0" dirty="0">
                <a:effectLst/>
              </a:rPr>
              <a:t>• </a:t>
            </a:r>
            <a:r>
              <a:rPr lang="en-US" sz="2000" dirty="0">
                <a:effectLst/>
                <a:ea typeface="Times New Roman" panose="02020603050405020304" pitchFamily="18" charset="0"/>
              </a:rPr>
              <a:t>Independently generate solutions, the prior action of people is necessary. For example, the algorithms which are required and the data must be fed into the systems in advance and the respective analysis rules for the</a:t>
            </a:r>
            <a:r>
              <a:rPr lang="en-US" sz="2000" spc="5" dirty="0">
                <a:effectLst/>
                <a:ea typeface="Times New Roman" panose="02020603050405020304" pitchFamily="18" charset="0"/>
              </a:rPr>
              <a:t> </a:t>
            </a:r>
            <a:r>
              <a:rPr lang="en-US" sz="2000" dirty="0">
                <a:effectLst/>
                <a:ea typeface="Times New Roman" panose="02020603050405020304" pitchFamily="18" charset="0"/>
              </a:rPr>
              <a:t>recognition of patterns in the data stock must be pre-defined. </a:t>
            </a:r>
            <a:endParaRPr lang="en-US" sz="2400" b="0" i="0" dirty="0">
              <a:effectLst/>
            </a:endParaRPr>
          </a:p>
          <a:p>
            <a:endParaRPr lang="en-US" sz="2000" dirty="0">
              <a:latin typeface="arial" panose="020B0604020202020204" pitchFamily="34" charset="0"/>
            </a:endParaRPr>
          </a:p>
        </p:txBody>
      </p:sp>
    </p:spTree>
    <p:extLst>
      <p:ext uri="{BB962C8B-B14F-4D97-AF65-F5344CB8AC3E}">
        <p14:creationId xmlns:p14="http://schemas.microsoft.com/office/powerpoint/2010/main" val="1355705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5B30353-D9DC-48E7-BF70-1769761FA65C}"/>
              </a:ext>
            </a:extLst>
          </p:cNvPr>
          <p:cNvSpPr txBox="1"/>
          <p:nvPr/>
        </p:nvSpPr>
        <p:spPr>
          <a:xfrm>
            <a:off x="3439373" y="553837"/>
            <a:ext cx="4842801" cy="646331"/>
          </a:xfrm>
          <a:prstGeom prst="rect">
            <a:avLst/>
          </a:prstGeom>
          <a:noFill/>
        </p:spPr>
        <p:txBody>
          <a:bodyPr wrap="none" rtlCol="0">
            <a:spAutoFit/>
          </a:bodyPr>
          <a:lstStyle/>
          <a:p>
            <a:r>
              <a:rPr lang="en-US" sz="3600" b="1" dirty="0"/>
              <a:t>Methodology (contd)</a:t>
            </a:r>
          </a:p>
        </p:txBody>
      </p:sp>
      <p:sp>
        <p:nvSpPr>
          <p:cNvPr id="7" name="TextBox 6">
            <a:extLst>
              <a:ext uri="{FF2B5EF4-FFF2-40B4-BE49-F238E27FC236}">
                <a16:creationId xmlns:a16="http://schemas.microsoft.com/office/drawing/2014/main" id="{EE9C8B78-592D-4041-B4CD-1672AB9DF15A}"/>
              </a:ext>
            </a:extLst>
          </p:cNvPr>
          <p:cNvSpPr txBox="1"/>
          <p:nvPr/>
        </p:nvSpPr>
        <p:spPr>
          <a:xfrm>
            <a:off x="1610572" y="1818662"/>
            <a:ext cx="9104780" cy="4801314"/>
          </a:xfrm>
          <a:prstGeom prst="rect">
            <a:avLst/>
          </a:prstGeom>
          <a:noFill/>
        </p:spPr>
        <p:txBody>
          <a:bodyPr wrap="square" rtlCol="0">
            <a:spAutoFit/>
          </a:bodyPr>
          <a:lstStyle/>
          <a:p>
            <a:pPr algn="just"/>
            <a:r>
              <a:rPr lang="en-US" sz="1800" dirty="0">
                <a:latin typeface="arial" panose="020B0604020202020204" pitchFamily="34" charset="0"/>
              </a:rPr>
              <a:t>Here we are using the K nearest neighbors' algorithm to analyze the data.</a:t>
            </a:r>
            <a:endParaRPr lang="en-US" b="0" i="0" dirty="0">
              <a:effectLst/>
              <a:latin typeface="inter-regular"/>
            </a:endParaRPr>
          </a:p>
          <a:p>
            <a:pPr algn="just">
              <a:buFont typeface="Arial" panose="020B0604020202020204" pitchFamily="34" charset="0"/>
              <a:buChar char="•"/>
            </a:pPr>
            <a:endParaRPr lang="en-US" b="0" i="0" dirty="0">
              <a:effectLst/>
              <a:latin typeface="inter-regular"/>
            </a:endParaRPr>
          </a:p>
          <a:p>
            <a:pPr algn="just">
              <a:buFont typeface="Arial" panose="020B0604020202020204" pitchFamily="34" charset="0"/>
              <a:buChar char="•"/>
            </a:pPr>
            <a:r>
              <a:rPr lang="en-US" b="0" i="0" dirty="0">
                <a:effectLst/>
                <a:latin typeface="inter-regular"/>
              </a:rPr>
              <a:t>K-Nearest Neighbor is one of the simplest Machine Learning algorithms based on the Supervised Learning technique.</a:t>
            </a:r>
          </a:p>
          <a:p>
            <a:pPr algn="just">
              <a:buFont typeface="Arial" panose="020B0604020202020204" pitchFamily="34" charset="0"/>
              <a:buChar char="•"/>
            </a:pPr>
            <a:r>
              <a:rPr lang="en-US" b="0" i="0" dirty="0">
                <a:effectLst/>
                <a:latin typeface="inter-regular"/>
              </a:rPr>
              <a:t>K-NN algorithm assumes the similarity between the new case/data and available cases and puts the new case into the category that is most like the available categories.</a:t>
            </a:r>
          </a:p>
          <a:p>
            <a:pPr algn="just">
              <a:buFont typeface="Arial" panose="020B0604020202020204" pitchFamily="34" charset="0"/>
              <a:buChar char="•"/>
            </a:pPr>
            <a:r>
              <a:rPr lang="en-US" b="0" i="0" dirty="0">
                <a:effectLst/>
                <a:latin typeface="inter-regular"/>
              </a:rPr>
              <a:t>K-NN algorithm stores all the available data and classifies a new data point based on the similarity. This means when new data appears then it can be easily classified into a good suite category by using K- NN algorithm.</a:t>
            </a:r>
          </a:p>
          <a:p>
            <a:pPr algn="just">
              <a:buFont typeface="Arial" panose="020B0604020202020204" pitchFamily="34" charset="0"/>
              <a:buChar char="•"/>
            </a:pPr>
            <a:r>
              <a:rPr lang="en-US" b="0" i="0" dirty="0">
                <a:effectLst/>
                <a:latin typeface="inter-regular"/>
              </a:rPr>
              <a:t>K-NN is a </a:t>
            </a:r>
            <a:r>
              <a:rPr lang="en-US" b="1" i="0" dirty="0">
                <a:effectLst/>
                <a:latin typeface="inter-bold"/>
              </a:rPr>
              <a:t>non-parametric algorithm</a:t>
            </a:r>
            <a:r>
              <a:rPr lang="en-US" b="0" i="0" dirty="0">
                <a:effectLst/>
                <a:latin typeface="inter-regular"/>
              </a:rPr>
              <a:t>, which means it does not make any assumption on underlying data.</a:t>
            </a:r>
          </a:p>
          <a:p>
            <a:pPr algn="just">
              <a:buFont typeface="Arial" panose="020B0604020202020204" pitchFamily="34" charset="0"/>
              <a:buChar char="•"/>
            </a:pPr>
            <a:r>
              <a:rPr lang="en-US" b="0" i="0" dirty="0">
                <a:effectLst/>
                <a:latin typeface="inter-regular"/>
              </a:rPr>
              <a:t>It is also called a </a:t>
            </a:r>
            <a:r>
              <a:rPr lang="en-US" b="1" i="0" dirty="0">
                <a:effectLst/>
                <a:latin typeface="inter-bold"/>
              </a:rPr>
              <a:t>lazy learner algorithm</a:t>
            </a:r>
            <a:r>
              <a:rPr lang="en-US" b="0" i="0" dirty="0">
                <a:effectLst/>
                <a:latin typeface="inter-regular"/>
              </a:rPr>
              <a:t> because it does not learn from the training set immediately instead it stores the dataset and at the time of classification, it performs an action on the dataset.</a:t>
            </a:r>
          </a:p>
          <a:p>
            <a:pPr algn="just">
              <a:buFont typeface="Arial" panose="020B0604020202020204" pitchFamily="34" charset="0"/>
              <a:buChar char="•"/>
            </a:pPr>
            <a:r>
              <a:rPr lang="en-US" b="0" i="0" dirty="0">
                <a:effectLst/>
                <a:latin typeface="inter-regular"/>
              </a:rPr>
              <a:t>KNN algorithm at the training phase just stores the dataset and when it gets new data, then it classifies that data into a category that is much similar to the new data.</a:t>
            </a:r>
          </a:p>
          <a:p>
            <a:pPr algn="just">
              <a:buFont typeface="Arial" panose="020B0604020202020204" pitchFamily="34" charset="0"/>
              <a:buChar char="•"/>
            </a:pPr>
            <a:endParaRPr lang="en-US" b="0" i="0" dirty="0">
              <a:effectLst/>
              <a:latin typeface="inter-regular"/>
            </a:endParaRPr>
          </a:p>
        </p:txBody>
      </p:sp>
    </p:spTree>
    <p:extLst>
      <p:ext uri="{BB962C8B-B14F-4D97-AF65-F5344CB8AC3E}">
        <p14:creationId xmlns:p14="http://schemas.microsoft.com/office/powerpoint/2010/main" val="420845519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{2BB22ABB-377A-4AA4-8F43-78DEDC2051C6}tf78479028_win32</Template>
  <TotalTime>2818</TotalTime>
  <Words>1742</Words>
  <Application>Microsoft Office PowerPoint</Application>
  <PresentationFormat>Widescreen</PresentationFormat>
  <Paragraphs>119</Paragraphs>
  <Slides>21</Slides>
  <Notes>1</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Arial</vt:lpstr>
      <vt:lpstr>Calibri</vt:lpstr>
      <vt:lpstr>inter-bold</vt:lpstr>
      <vt:lpstr>inter-regular</vt:lpstr>
      <vt:lpstr>Segoe UI</vt:lpstr>
      <vt:lpstr>Segoe UI Light</vt:lpstr>
      <vt:lpstr>Times New Roman</vt:lpstr>
      <vt:lpstr>Balancing Act</vt:lpstr>
      <vt:lpstr>Wellspring</vt:lpstr>
      <vt:lpstr>Star of the show</vt:lpstr>
      <vt:lpstr>Amusements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shadan amir</dc:creator>
  <cp:lastModifiedBy>Shadan amir</cp:lastModifiedBy>
  <cp:revision>26</cp:revision>
  <dcterms:created xsi:type="dcterms:W3CDTF">2022-01-30T16:05:01Z</dcterms:created>
  <dcterms:modified xsi:type="dcterms:W3CDTF">2022-06-02T10:05:10Z</dcterms:modified>
</cp:coreProperties>
</file>